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262" r:id="rId2"/>
    <p:sldId id="264" r:id="rId3"/>
    <p:sldId id="268" r:id="rId4"/>
    <p:sldId id="270" r:id="rId5"/>
    <p:sldId id="257" r:id="rId6"/>
    <p:sldId id="271" r:id="rId7"/>
    <p:sldId id="265" r:id="rId8"/>
    <p:sldId id="275" r:id="rId9"/>
    <p:sldId id="272" r:id="rId10"/>
    <p:sldId id="269" r:id="rId11"/>
    <p:sldId id="273" r:id="rId12"/>
    <p:sldId id="276" r:id="rId13"/>
    <p:sldId id="274" r:id="rId14"/>
    <p:sldId id="277" r:id="rId15"/>
    <p:sldId id="279" r:id="rId16"/>
    <p:sldId id="278" r:id="rId17"/>
    <p:sldId id="280" r:id="rId18"/>
    <p:sldId id="281" r:id="rId19"/>
    <p:sldId id="282" r:id="rId20"/>
    <p:sldId id="266" r:id="rId2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나눔바른고딕" panose="020B0603020101020101" pitchFamily="50" charset="-127"/>
      <p:regular r:id="rId27"/>
      <p:bold r:id="rId28"/>
    </p:embeddedFont>
    <p:embeddedFont>
      <p:font typeface="Agency FB" panose="020B0503020202020204" pitchFamily="34" charset="0"/>
      <p:regular r:id="rId29"/>
      <p:bold r:id="rId30"/>
    </p:embeddedFont>
    <p:embeddedFont>
      <p:font typeface="나눔고딕 ExtraBold" panose="020D0904000000000000" pitchFamily="50" charset="-127"/>
      <p:bold r:id="rId31"/>
    </p:embeddedFont>
    <p:embeddedFont>
      <p:font typeface="나눔고딕" panose="020D0604000000000000" pitchFamily="50" charset="-127"/>
      <p:regular r:id="rId32"/>
      <p:bold r:id="rId33"/>
    </p:embeddedFont>
    <p:embeddedFont>
      <p:font typeface="나눔손글씨 펜" panose="03040600000000000000" pitchFamily="66" charset="-127"/>
      <p:regular r:id="rId34"/>
    </p:embeddedFont>
    <p:embeddedFont>
      <p:font typeface="THE외계인설명서" panose="02020503020101020101" pitchFamily="18" charset="-127"/>
      <p:regular r:id="rId35"/>
    </p:embeddedFont>
    <p:embeddedFont>
      <p:font typeface="맑은 고딕" panose="020B0503020000020004" pitchFamily="50" charset="-127"/>
      <p:regular r:id="rId36"/>
      <p:bold r:id="rId3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ED9"/>
    <a:srgbClr val="F0FED2"/>
    <a:srgbClr val="FFE1EA"/>
    <a:srgbClr val="F9DBFD"/>
    <a:srgbClr val="FFF1D9"/>
    <a:srgbClr val="FFD9F1"/>
    <a:srgbClr val="FFD9E5"/>
    <a:srgbClr val="FFCDD7"/>
    <a:srgbClr val="FFDDE7"/>
    <a:srgbClr val="FFE5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604" autoAdjust="0"/>
    <p:restoredTop sz="94660"/>
  </p:normalViewPr>
  <p:slideViewPr>
    <p:cSldViewPr>
      <p:cViewPr varScale="1">
        <p:scale>
          <a:sx n="88" d="100"/>
          <a:sy n="88" d="100"/>
        </p:scale>
        <p:origin x="72" y="9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/Relationships>
</file>

<file path=ppt/media/image1.jp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8F1D4D-62A4-4A7A-917F-1285475D1933}" type="datetimeFigureOut">
              <a:rPr lang="ko-KR" altLang="en-US" smtClean="0"/>
              <a:t>2016-11-03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A4F93D-A048-4C55-874E-B1E81C75E39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62934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0" y="4538032"/>
            <a:ext cx="9144000" cy="640633"/>
            <a:chOff x="0" y="4538032"/>
            <a:chExt cx="9144000" cy="640633"/>
          </a:xfrm>
        </p:grpSpPr>
        <p:sp>
          <p:nvSpPr>
            <p:cNvPr id="8" name="순서도: 지연 7"/>
            <p:cNvSpPr/>
            <p:nvPr/>
          </p:nvSpPr>
          <p:spPr>
            <a:xfrm rot="16200000">
              <a:off x="4355212" y="376778"/>
              <a:ext cx="433576" cy="9144000"/>
            </a:xfrm>
            <a:prstGeom prst="flowChartDelay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한쪽 모서리가 둥근 사각형 8"/>
            <p:cNvSpPr/>
            <p:nvPr/>
          </p:nvSpPr>
          <p:spPr>
            <a:xfrm>
              <a:off x="425293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한쪽 모서리가 둥근 사각형 9"/>
            <p:cNvSpPr/>
            <p:nvPr/>
          </p:nvSpPr>
          <p:spPr>
            <a:xfrm>
              <a:off x="713325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한쪽 모서리가 둥근 사각형 10"/>
            <p:cNvSpPr/>
            <p:nvPr/>
          </p:nvSpPr>
          <p:spPr>
            <a:xfrm>
              <a:off x="1003443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한쪽 모서리가 둥근 사각형 11"/>
            <p:cNvSpPr/>
            <p:nvPr/>
          </p:nvSpPr>
          <p:spPr>
            <a:xfrm>
              <a:off x="1274376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한쪽 모서리가 둥근 사각형 12"/>
            <p:cNvSpPr/>
            <p:nvPr/>
          </p:nvSpPr>
          <p:spPr>
            <a:xfrm>
              <a:off x="1545310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한쪽 모서리가 둥근 사각형 13"/>
            <p:cNvSpPr/>
            <p:nvPr/>
          </p:nvSpPr>
          <p:spPr>
            <a:xfrm>
              <a:off x="1816243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한쪽 모서리가 둥근 사각형 14"/>
            <p:cNvSpPr/>
            <p:nvPr/>
          </p:nvSpPr>
          <p:spPr>
            <a:xfrm>
              <a:off x="2087176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한쪽 모서리가 둥근 사각형 15"/>
            <p:cNvSpPr/>
            <p:nvPr/>
          </p:nvSpPr>
          <p:spPr>
            <a:xfrm>
              <a:off x="2358110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한쪽 모서리가 둥근 사각형 16"/>
            <p:cNvSpPr/>
            <p:nvPr/>
          </p:nvSpPr>
          <p:spPr>
            <a:xfrm>
              <a:off x="2617070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한쪽 모서리가 둥근 사각형 17"/>
            <p:cNvSpPr/>
            <p:nvPr/>
          </p:nvSpPr>
          <p:spPr>
            <a:xfrm>
              <a:off x="2888003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한쪽 모서리가 둥근 사각형 18"/>
            <p:cNvSpPr/>
            <p:nvPr/>
          </p:nvSpPr>
          <p:spPr>
            <a:xfrm>
              <a:off x="3158936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한쪽 모서리가 둥근 사각형 19"/>
            <p:cNvSpPr/>
            <p:nvPr/>
          </p:nvSpPr>
          <p:spPr>
            <a:xfrm>
              <a:off x="3429870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한쪽 모서리가 둥근 사각형 20"/>
            <p:cNvSpPr/>
            <p:nvPr/>
          </p:nvSpPr>
          <p:spPr>
            <a:xfrm>
              <a:off x="3700803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한쪽 모서리가 둥근 사각형 21"/>
            <p:cNvSpPr/>
            <p:nvPr/>
          </p:nvSpPr>
          <p:spPr>
            <a:xfrm>
              <a:off x="3971736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한쪽 모서리가 둥근 사각형 22"/>
            <p:cNvSpPr/>
            <p:nvPr/>
          </p:nvSpPr>
          <p:spPr>
            <a:xfrm>
              <a:off x="4242670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한쪽 모서리가 둥근 사각형 23"/>
            <p:cNvSpPr/>
            <p:nvPr/>
          </p:nvSpPr>
          <p:spPr>
            <a:xfrm>
              <a:off x="4513603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한쪽 모서리가 둥근 사각형 24"/>
            <p:cNvSpPr/>
            <p:nvPr/>
          </p:nvSpPr>
          <p:spPr>
            <a:xfrm>
              <a:off x="4776994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한쪽 모서리가 둥근 사각형 25"/>
            <p:cNvSpPr/>
            <p:nvPr/>
          </p:nvSpPr>
          <p:spPr>
            <a:xfrm>
              <a:off x="5047928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한쪽 모서리가 둥근 사각형 26"/>
            <p:cNvSpPr/>
            <p:nvPr/>
          </p:nvSpPr>
          <p:spPr>
            <a:xfrm>
              <a:off x="5318861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한쪽 모서리가 둥근 사각형 27"/>
            <p:cNvSpPr/>
            <p:nvPr/>
          </p:nvSpPr>
          <p:spPr>
            <a:xfrm>
              <a:off x="5589794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한쪽 모서리가 둥근 사각형 28"/>
            <p:cNvSpPr/>
            <p:nvPr/>
          </p:nvSpPr>
          <p:spPr>
            <a:xfrm>
              <a:off x="5860728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한쪽 모서리가 둥근 사각형 29"/>
            <p:cNvSpPr/>
            <p:nvPr/>
          </p:nvSpPr>
          <p:spPr>
            <a:xfrm>
              <a:off x="6131661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한쪽 모서리가 둥근 사각형 30"/>
            <p:cNvSpPr/>
            <p:nvPr/>
          </p:nvSpPr>
          <p:spPr>
            <a:xfrm>
              <a:off x="6402594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한쪽 모서리가 둥근 사각형 31"/>
            <p:cNvSpPr/>
            <p:nvPr/>
          </p:nvSpPr>
          <p:spPr>
            <a:xfrm>
              <a:off x="6673528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한쪽 모서리가 둥근 사각형 32"/>
            <p:cNvSpPr/>
            <p:nvPr/>
          </p:nvSpPr>
          <p:spPr>
            <a:xfrm>
              <a:off x="6932488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한쪽 모서리가 둥근 사각형 33"/>
            <p:cNvSpPr/>
            <p:nvPr/>
          </p:nvSpPr>
          <p:spPr>
            <a:xfrm>
              <a:off x="7203421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한쪽 모서리가 둥근 사각형 34"/>
            <p:cNvSpPr/>
            <p:nvPr/>
          </p:nvSpPr>
          <p:spPr>
            <a:xfrm>
              <a:off x="7474354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한쪽 모서리가 둥근 사각형 35"/>
            <p:cNvSpPr/>
            <p:nvPr/>
          </p:nvSpPr>
          <p:spPr>
            <a:xfrm>
              <a:off x="7745288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한쪽 모서리가 둥근 사각형 36"/>
            <p:cNvSpPr/>
            <p:nvPr/>
          </p:nvSpPr>
          <p:spPr>
            <a:xfrm>
              <a:off x="8016221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한쪽 모서리가 둥근 사각형 37"/>
            <p:cNvSpPr/>
            <p:nvPr/>
          </p:nvSpPr>
          <p:spPr>
            <a:xfrm>
              <a:off x="8287154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한쪽 모서리가 둥근 사각형 38"/>
            <p:cNvSpPr/>
            <p:nvPr/>
          </p:nvSpPr>
          <p:spPr>
            <a:xfrm>
              <a:off x="8558088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한쪽 모서리가 둥근 사각형 39"/>
            <p:cNvSpPr/>
            <p:nvPr/>
          </p:nvSpPr>
          <p:spPr>
            <a:xfrm>
              <a:off x="8829021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한쪽 모서리가 둥근 사각형 40"/>
            <p:cNvSpPr/>
            <p:nvPr/>
          </p:nvSpPr>
          <p:spPr>
            <a:xfrm>
              <a:off x="137261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그룹 41"/>
          <p:cNvGrpSpPr/>
          <p:nvPr userDrawn="1"/>
        </p:nvGrpSpPr>
        <p:grpSpPr>
          <a:xfrm>
            <a:off x="3347864" y="1059582"/>
            <a:ext cx="2376264" cy="491327"/>
            <a:chOff x="3347864" y="1216327"/>
            <a:chExt cx="2376264" cy="491327"/>
          </a:xfrm>
        </p:grpSpPr>
        <p:sp>
          <p:nvSpPr>
            <p:cNvPr id="43" name="포인트가 5개인 별 42"/>
            <p:cNvSpPr/>
            <p:nvPr/>
          </p:nvSpPr>
          <p:spPr>
            <a:xfrm>
              <a:off x="4355976" y="1216327"/>
              <a:ext cx="406590" cy="406590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포인트가 5개인 별 43"/>
            <p:cNvSpPr/>
            <p:nvPr/>
          </p:nvSpPr>
          <p:spPr>
            <a:xfrm>
              <a:off x="3995936" y="1419622"/>
              <a:ext cx="288032" cy="288032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포인트가 5개인 별 44"/>
            <p:cNvSpPr/>
            <p:nvPr/>
          </p:nvSpPr>
          <p:spPr>
            <a:xfrm>
              <a:off x="4814684" y="1419622"/>
              <a:ext cx="288032" cy="288032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포인트가 5개인 별 45"/>
            <p:cNvSpPr/>
            <p:nvPr/>
          </p:nvSpPr>
          <p:spPr>
            <a:xfrm>
              <a:off x="3779912" y="1290255"/>
              <a:ext cx="144016" cy="144016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포인트가 5개인 별 46"/>
            <p:cNvSpPr/>
            <p:nvPr/>
          </p:nvSpPr>
          <p:spPr>
            <a:xfrm>
              <a:off x="5148064" y="1290255"/>
              <a:ext cx="144016" cy="144016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포인트가 5개인 별 47"/>
            <p:cNvSpPr/>
            <p:nvPr/>
          </p:nvSpPr>
          <p:spPr>
            <a:xfrm>
              <a:off x="3563888" y="1498934"/>
              <a:ext cx="144016" cy="144016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포인트가 5개인 별 48"/>
            <p:cNvSpPr/>
            <p:nvPr/>
          </p:nvSpPr>
          <p:spPr>
            <a:xfrm>
              <a:off x="5364088" y="1498934"/>
              <a:ext cx="144016" cy="144016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포인트가 5개인 별 49"/>
            <p:cNvSpPr/>
            <p:nvPr/>
          </p:nvSpPr>
          <p:spPr>
            <a:xfrm>
              <a:off x="3347864" y="1360343"/>
              <a:ext cx="72008" cy="72008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1" name="포인트가 5개인 별 50"/>
            <p:cNvSpPr/>
            <p:nvPr/>
          </p:nvSpPr>
          <p:spPr>
            <a:xfrm>
              <a:off x="5652120" y="1360343"/>
              <a:ext cx="72008" cy="72008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206690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/>
          <p:cNvGrpSpPr/>
          <p:nvPr userDrawn="1"/>
        </p:nvGrpSpPr>
        <p:grpSpPr>
          <a:xfrm>
            <a:off x="0" y="3026035"/>
            <a:ext cx="9144000" cy="2130398"/>
            <a:chOff x="0" y="4538032"/>
            <a:chExt cx="9144000" cy="627534"/>
          </a:xfrm>
        </p:grpSpPr>
        <p:sp>
          <p:nvSpPr>
            <p:cNvPr id="7" name="순서도: 지연 6"/>
            <p:cNvSpPr/>
            <p:nvPr/>
          </p:nvSpPr>
          <p:spPr>
            <a:xfrm rot="16200000">
              <a:off x="4355212" y="376778"/>
              <a:ext cx="433576" cy="9144000"/>
            </a:xfrm>
            <a:prstGeom prst="flowChartDelay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한쪽 모서리가 둥근 사각형 7"/>
            <p:cNvSpPr/>
            <p:nvPr/>
          </p:nvSpPr>
          <p:spPr>
            <a:xfrm>
              <a:off x="425293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한쪽 모서리가 둥근 사각형 8"/>
            <p:cNvSpPr/>
            <p:nvPr/>
          </p:nvSpPr>
          <p:spPr>
            <a:xfrm>
              <a:off x="713325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한쪽 모서리가 둥근 사각형 9"/>
            <p:cNvSpPr/>
            <p:nvPr/>
          </p:nvSpPr>
          <p:spPr>
            <a:xfrm>
              <a:off x="1003443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한쪽 모서리가 둥근 사각형 10"/>
            <p:cNvSpPr/>
            <p:nvPr/>
          </p:nvSpPr>
          <p:spPr>
            <a:xfrm>
              <a:off x="1274376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한쪽 모서리가 둥근 사각형 11"/>
            <p:cNvSpPr/>
            <p:nvPr/>
          </p:nvSpPr>
          <p:spPr>
            <a:xfrm>
              <a:off x="1545310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한쪽 모서리가 둥근 사각형 12"/>
            <p:cNvSpPr/>
            <p:nvPr/>
          </p:nvSpPr>
          <p:spPr>
            <a:xfrm>
              <a:off x="1816243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한쪽 모서리가 둥근 사각형 13"/>
            <p:cNvSpPr/>
            <p:nvPr/>
          </p:nvSpPr>
          <p:spPr>
            <a:xfrm>
              <a:off x="2087176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한쪽 모서리가 둥근 사각형 14"/>
            <p:cNvSpPr/>
            <p:nvPr/>
          </p:nvSpPr>
          <p:spPr>
            <a:xfrm>
              <a:off x="2358110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한쪽 모서리가 둥근 사각형 15"/>
            <p:cNvSpPr/>
            <p:nvPr/>
          </p:nvSpPr>
          <p:spPr>
            <a:xfrm>
              <a:off x="2617070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한쪽 모서리가 둥근 사각형 16"/>
            <p:cNvSpPr/>
            <p:nvPr/>
          </p:nvSpPr>
          <p:spPr>
            <a:xfrm>
              <a:off x="2888003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한쪽 모서리가 둥근 사각형 17"/>
            <p:cNvSpPr/>
            <p:nvPr/>
          </p:nvSpPr>
          <p:spPr>
            <a:xfrm>
              <a:off x="3158936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한쪽 모서리가 둥근 사각형 18"/>
            <p:cNvSpPr/>
            <p:nvPr/>
          </p:nvSpPr>
          <p:spPr>
            <a:xfrm>
              <a:off x="3429870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한쪽 모서리가 둥근 사각형 19"/>
            <p:cNvSpPr/>
            <p:nvPr/>
          </p:nvSpPr>
          <p:spPr>
            <a:xfrm>
              <a:off x="3700803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한쪽 모서리가 둥근 사각형 20"/>
            <p:cNvSpPr/>
            <p:nvPr/>
          </p:nvSpPr>
          <p:spPr>
            <a:xfrm>
              <a:off x="3971736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한쪽 모서리가 둥근 사각형 21"/>
            <p:cNvSpPr/>
            <p:nvPr/>
          </p:nvSpPr>
          <p:spPr>
            <a:xfrm>
              <a:off x="4242670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한쪽 모서리가 둥근 사각형 22"/>
            <p:cNvSpPr/>
            <p:nvPr/>
          </p:nvSpPr>
          <p:spPr>
            <a:xfrm>
              <a:off x="4513603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한쪽 모서리가 둥근 사각형 23"/>
            <p:cNvSpPr/>
            <p:nvPr/>
          </p:nvSpPr>
          <p:spPr>
            <a:xfrm>
              <a:off x="4776994" y="4551130"/>
              <a:ext cx="135467" cy="614436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한쪽 모서리가 둥근 사각형 24"/>
            <p:cNvSpPr/>
            <p:nvPr/>
          </p:nvSpPr>
          <p:spPr>
            <a:xfrm>
              <a:off x="5047928" y="4551130"/>
              <a:ext cx="135467" cy="614436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한쪽 모서리가 둥근 사각형 25"/>
            <p:cNvSpPr/>
            <p:nvPr/>
          </p:nvSpPr>
          <p:spPr>
            <a:xfrm>
              <a:off x="5318861" y="4551130"/>
              <a:ext cx="135467" cy="614436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한쪽 모서리가 둥근 사각형 26"/>
            <p:cNvSpPr/>
            <p:nvPr/>
          </p:nvSpPr>
          <p:spPr>
            <a:xfrm>
              <a:off x="5589794" y="4551130"/>
              <a:ext cx="135467" cy="614436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한쪽 모서리가 둥근 사각형 27"/>
            <p:cNvSpPr/>
            <p:nvPr/>
          </p:nvSpPr>
          <p:spPr>
            <a:xfrm>
              <a:off x="5860728" y="4551130"/>
              <a:ext cx="135467" cy="614436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한쪽 모서리가 둥근 사각형 28"/>
            <p:cNvSpPr/>
            <p:nvPr/>
          </p:nvSpPr>
          <p:spPr>
            <a:xfrm>
              <a:off x="6131661" y="4551130"/>
              <a:ext cx="135467" cy="614436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한쪽 모서리가 둥근 사각형 29"/>
            <p:cNvSpPr/>
            <p:nvPr/>
          </p:nvSpPr>
          <p:spPr>
            <a:xfrm>
              <a:off x="6402594" y="4551130"/>
              <a:ext cx="135467" cy="614436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한쪽 모서리가 둥근 사각형 30"/>
            <p:cNvSpPr/>
            <p:nvPr/>
          </p:nvSpPr>
          <p:spPr>
            <a:xfrm>
              <a:off x="6673528" y="4551130"/>
              <a:ext cx="135467" cy="614436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한쪽 모서리가 둥근 사각형 31"/>
            <p:cNvSpPr/>
            <p:nvPr/>
          </p:nvSpPr>
          <p:spPr>
            <a:xfrm>
              <a:off x="6932488" y="4551130"/>
              <a:ext cx="135467" cy="614436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한쪽 모서리가 둥근 사각형 32"/>
            <p:cNvSpPr/>
            <p:nvPr/>
          </p:nvSpPr>
          <p:spPr>
            <a:xfrm>
              <a:off x="7203421" y="4551130"/>
              <a:ext cx="135467" cy="614436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한쪽 모서리가 둥근 사각형 33"/>
            <p:cNvSpPr/>
            <p:nvPr/>
          </p:nvSpPr>
          <p:spPr>
            <a:xfrm>
              <a:off x="7474354" y="4551130"/>
              <a:ext cx="135467" cy="614436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한쪽 모서리가 둥근 사각형 34"/>
            <p:cNvSpPr/>
            <p:nvPr/>
          </p:nvSpPr>
          <p:spPr>
            <a:xfrm>
              <a:off x="7745288" y="4551130"/>
              <a:ext cx="135467" cy="614436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한쪽 모서리가 둥근 사각형 35"/>
            <p:cNvSpPr/>
            <p:nvPr/>
          </p:nvSpPr>
          <p:spPr>
            <a:xfrm>
              <a:off x="8016221" y="4551130"/>
              <a:ext cx="135467" cy="614436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한쪽 모서리가 둥근 사각형 36"/>
            <p:cNvSpPr/>
            <p:nvPr/>
          </p:nvSpPr>
          <p:spPr>
            <a:xfrm>
              <a:off x="8287154" y="4551130"/>
              <a:ext cx="135467" cy="614436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한쪽 모서리가 둥근 사각형 37"/>
            <p:cNvSpPr/>
            <p:nvPr/>
          </p:nvSpPr>
          <p:spPr>
            <a:xfrm>
              <a:off x="8558088" y="4551130"/>
              <a:ext cx="135467" cy="614436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한쪽 모서리가 둥근 사각형 38"/>
            <p:cNvSpPr/>
            <p:nvPr/>
          </p:nvSpPr>
          <p:spPr>
            <a:xfrm>
              <a:off x="8829021" y="4551130"/>
              <a:ext cx="135467" cy="614436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한쪽 모서리가 둥근 사각형 39"/>
            <p:cNvSpPr/>
            <p:nvPr/>
          </p:nvSpPr>
          <p:spPr>
            <a:xfrm>
              <a:off x="137261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1" name="그룹 40"/>
          <p:cNvGrpSpPr/>
          <p:nvPr userDrawn="1"/>
        </p:nvGrpSpPr>
        <p:grpSpPr>
          <a:xfrm>
            <a:off x="3347864" y="1203598"/>
            <a:ext cx="2376264" cy="491327"/>
            <a:chOff x="3347864" y="1216327"/>
            <a:chExt cx="2376264" cy="491327"/>
          </a:xfrm>
        </p:grpSpPr>
        <p:sp>
          <p:nvSpPr>
            <p:cNvPr id="42" name="포인트가 5개인 별 41"/>
            <p:cNvSpPr/>
            <p:nvPr/>
          </p:nvSpPr>
          <p:spPr>
            <a:xfrm>
              <a:off x="4355976" y="1216327"/>
              <a:ext cx="406590" cy="406590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3" name="포인트가 5개인 별 42"/>
            <p:cNvSpPr/>
            <p:nvPr/>
          </p:nvSpPr>
          <p:spPr>
            <a:xfrm>
              <a:off x="3995936" y="1419622"/>
              <a:ext cx="288032" cy="288032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포인트가 5개인 별 43"/>
            <p:cNvSpPr/>
            <p:nvPr/>
          </p:nvSpPr>
          <p:spPr>
            <a:xfrm>
              <a:off x="4814684" y="1419622"/>
              <a:ext cx="288032" cy="288032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포인트가 5개인 별 44"/>
            <p:cNvSpPr/>
            <p:nvPr/>
          </p:nvSpPr>
          <p:spPr>
            <a:xfrm>
              <a:off x="3779912" y="1290255"/>
              <a:ext cx="144016" cy="144016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포인트가 5개인 별 45"/>
            <p:cNvSpPr/>
            <p:nvPr/>
          </p:nvSpPr>
          <p:spPr>
            <a:xfrm>
              <a:off x="5148064" y="1290255"/>
              <a:ext cx="144016" cy="144016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포인트가 5개인 별 46"/>
            <p:cNvSpPr/>
            <p:nvPr/>
          </p:nvSpPr>
          <p:spPr>
            <a:xfrm>
              <a:off x="3563888" y="1498934"/>
              <a:ext cx="144016" cy="144016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포인트가 5개인 별 47"/>
            <p:cNvSpPr/>
            <p:nvPr/>
          </p:nvSpPr>
          <p:spPr>
            <a:xfrm>
              <a:off x="5364088" y="1498934"/>
              <a:ext cx="144016" cy="144016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9" name="포인트가 5개인 별 48"/>
            <p:cNvSpPr/>
            <p:nvPr/>
          </p:nvSpPr>
          <p:spPr>
            <a:xfrm>
              <a:off x="3347864" y="1360343"/>
              <a:ext cx="72008" cy="72008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0" name="포인트가 5개인 별 49"/>
            <p:cNvSpPr/>
            <p:nvPr/>
          </p:nvSpPr>
          <p:spPr>
            <a:xfrm>
              <a:off x="5652120" y="1360343"/>
              <a:ext cx="72008" cy="72008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581568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그룹 6"/>
          <p:cNvGrpSpPr/>
          <p:nvPr userDrawn="1"/>
        </p:nvGrpSpPr>
        <p:grpSpPr>
          <a:xfrm>
            <a:off x="0" y="4538032"/>
            <a:ext cx="9144000" cy="640633"/>
            <a:chOff x="0" y="4538032"/>
            <a:chExt cx="9144000" cy="640633"/>
          </a:xfrm>
        </p:grpSpPr>
        <p:sp>
          <p:nvSpPr>
            <p:cNvPr id="8" name="직사각형 7"/>
            <p:cNvSpPr/>
            <p:nvPr/>
          </p:nvSpPr>
          <p:spPr>
            <a:xfrm rot="16200000">
              <a:off x="4499228" y="520794"/>
              <a:ext cx="145544" cy="9144000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한쪽 모서리가 둥근 사각형 8"/>
            <p:cNvSpPr/>
            <p:nvPr/>
          </p:nvSpPr>
          <p:spPr>
            <a:xfrm>
              <a:off x="425293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한쪽 모서리가 둥근 사각형 9"/>
            <p:cNvSpPr/>
            <p:nvPr/>
          </p:nvSpPr>
          <p:spPr>
            <a:xfrm>
              <a:off x="713325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한쪽 모서리가 둥근 사각형 10"/>
            <p:cNvSpPr/>
            <p:nvPr/>
          </p:nvSpPr>
          <p:spPr>
            <a:xfrm>
              <a:off x="1003443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한쪽 모서리가 둥근 사각형 11"/>
            <p:cNvSpPr/>
            <p:nvPr/>
          </p:nvSpPr>
          <p:spPr>
            <a:xfrm>
              <a:off x="1274376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한쪽 모서리가 둥근 사각형 12"/>
            <p:cNvSpPr/>
            <p:nvPr/>
          </p:nvSpPr>
          <p:spPr>
            <a:xfrm>
              <a:off x="1545310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한쪽 모서리가 둥근 사각형 13"/>
            <p:cNvSpPr/>
            <p:nvPr/>
          </p:nvSpPr>
          <p:spPr>
            <a:xfrm>
              <a:off x="1816243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한쪽 모서리가 둥근 사각형 14"/>
            <p:cNvSpPr/>
            <p:nvPr/>
          </p:nvSpPr>
          <p:spPr>
            <a:xfrm>
              <a:off x="2087176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한쪽 모서리가 둥근 사각형 15"/>
            <p:cNvSpPr/>
            <p:nvPr/>
          </p:nvSpPr>
          <p:spPr>
            <a:xfrm>
              <a:off x="2358110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한쪽 모서리가 둥근 사각형 16"/>
            <p:cNvSpPr/>
            <p:nvPr/>
          </p:nvSpPr>
          <p:spPr>
            <a:xfrm>
              <a:off x="2617070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한쪽 모서리가 둥근 사각형 17"/>
            <p:cNvSpPr/>
            <p:nvPr/>
          </p:nvSpPr>
          <p:spPr>
            <a:xfrm>
              <a:off x="2888003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한쪽 모서리가 둥근 사각형 18"/>
            <p:cNvSpPr/>
            <p:nvPr/>
          </p:nvSpPr>
          <p:spPr>
            <a:xfrm>
              <a:off x="3158936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한쪽 모서리가 둥근 사각형 19"/>
            <p:cNvSpPr/>
            <p:nvPr/>
          </p:nvSpPr>
          <p:spPr>
            <a:xfrm>
              <a:off x="3429870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한쪽 모서리가 둥근 사각형 20"/>
            <p:cNvSpPr/>
            <p:nvPr/>
          </p:nvSpPr>
          <p:spPr>
            <a:xfrm>
              <a:off x="3700803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한쪽 모서리가 둥근 사각형 21"/>
            <p:cNvSpPr/>
            <p:nvPr/>
          </p:nvSpPr>
          <p:spPr>
            <a:xfrm>
              <a:off x="3971736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한쪽 모서리가 둥근 사각형 22"/>
            <p:cNvSpPr/>
            <p:nvPr/>
          </p:nvSpPr>
          <p:spPr>
            <a:xfrm>
              <a:off x="4242670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한쪽 모서리가 둥근 사각형 23"/>
            <p:cNvSpPr/>
            <p:nvPr/>
          </p:nvSpPr>
          <p:spPr>
            <a:xfrm>
              <a:off x="4513603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한쪽 모서리가 둥근 사각형 24"/>
            <p:cNvSpPr/>
            <p:nvPr/>
          </p:nvSpPr>
          <p:spPr>
            <a:xfrm>
              <a:off x="4776994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한쪽 모서리가 둥근 사각형 25"/>
            <p:cNvSpPr/>
            <p:nvPr/>
          </p:nvSpPr>
          <p:spPr>
            <a:xfrm>
              <a:off x="5047928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한쪽 모서리가 둥근 사각형 26"/>
            <p:cNvSpPr/>
            <p:nvPr/>
          </p:nvSpPr>
          <p:spPr>
            <a:xfrm>
              <a:off x="5318861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8" name="한쪽 모서리가 둥근 사각형 27"/>
            <p:cNvSpPr/>
            <p:nvPr/>
          </p:nvSpPr>
          <p:spPr>
            <a:xfrm>
              <a:off x="5589794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9" name="한쪽 모서리가 둥근 사각형 28"/>
            <p:cNvSpPr/>
            <p:nvPr/>
          </p:nvSpPr>
          <p:spPr>
            <a:xfrm>
              <a:off x="5860728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0" name="한쪽 모서리가 둥근 사각형 29"/>
            <p:cNvSpPr/>
            <p:nvPr/>
          </p:nvSpPr>
          <p:spPr>
            <a:xfrm>
              <a:off x="6131661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1" name="한쪽 모서리가 둥근 사각형 30"/>
            <p:cNvSpPr/>
            <p:nvPr/>
          </p:nvSpPr>
          <p:spPr>
            <a:xfrm>
              <a:off x="6402594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2" name="한쪽 모서리가 둥근 사각형 31"/>
            <p:cNvSpPr/>
            <p:nvPr/>
          </p:nvSpPr>
          <p:spPr>
            <a:xfrm>
              <a:off x="6673528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3" name="한쪽 모서리가 둥근 사각형 32"/>
            <p:cNvSpPr/>
            <p:nvPr/>
          </p:nvSpPr>
          <p:spPr>
            <a:xfrm>
              <a:off x="6932488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4" name="한쪽 모서리가 둥근 사각형 33"/>
            <p:cNvSpPr/>
            <p:nvPr/>
          </p:nvSpPr>
          <p:spPr>
            <a:xfrm>
              <a:off x="7203421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5" name="한쪽 모서리가 둥근 사각형 34"/>
            <p:cNvSpPr/>
            <p:nvPr/>
          </p:nvSpPr>
          <p:spPr>
            <a:xfrm>
              <a:off x="7474354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6" name="한쪽 모서리가 둥근 사각형 35"/>
            <p:cNvSpPr/>
            <p:nvPr/>
          </p:nvSpPr>
          <p:spPr>
            <a:xfrm>
              <a:off x="7745288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7" name="한쪽 모서리가 둥근 사각형 36"/>
            <p:cNvSpPr/>
            <p:nvPr/>
          </p:nvSpPr>
          <p:spPr>
            <a:xfrm>
              <a:off x="8016221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8" name="한쪽 모서리가 둥근 사각형 37"/>
            <p:cNvSpPr/>
            <p:nvPr/>
          </p:nvSpPr>
          <p:spPr>
            <a:xfrm>
              <a:off x="8287154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39" name="한쪽 모서리가 둥근 사각형 38"/>
            <p:cNvSpPr/>
            <p:nvPr/>
          </p:nvSpPr>
          <p:spPr>
            <a:xfrm>
              <a:off x="8558088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0" name="한쪽 모서리가 둥근 사각형 39"/>
            <p:cNvSpPr/>
            <p:nvPr/>
          </p:nvSpPr>
          <p:spPr>
            <a:xfrm>
              <a:off x="8829021" y="4551131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1" name="한쪽 모서리가 둥근 사각형 40"/>
            <p:cNvSpPr/>
            <p:nvPr/>
          </p:nvSpPr>
          <p:spPr>
            <a:xfrm>
              <a:off x="137261" y="4538032"/>
              <a:ext cx="135467" cy="627534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4" name="그룹 43"/>
          <p:cNvGrpSpPr/>
          <p:nvPr userDrawn="1"/>
        </p:nvGrpSpPr>
        <p:grpSpPr>
          <a:xfrm>
            <a:off x="-9208" y="40940"/>
            <a:ext cx="363214" cy="514586"/>
            <a:chOff x="-9208" y="40940"/>
            <a:chExt cx="363214" cy="514586"/>
          </a:xfrm>
        </p:grpSpPr>
        <p:sp>
          <p:nvSpPr>
            <p:cNvPr id="45" name="직사각형 44"/>
            <p:cNvSpPr/>
            <p:nvPr/>
          </p:nvSpPr>
          <p:spPr>
            <a:xfrm>
              <a:off x="-9208" y="185393"/>
              <a:ext cx="363214" cy="328864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6" name="한쪽 모서리가 둥근 사각형 45"/>
            <p:cNvSpPr/>
            <p:nvPr/>
          </p:nvSpPr>
          <p:spPr>
            <a:xfrm>
              <a:off x="114133" y="66092"/>
              <a:ext cx="45719" cy="473317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한쪽 모서리가 둥근 사각형 46"/>
            <p:cNvSpPr/>
            <p:nvPr/>
          </p:nvSpPr>
          <p:spPr>
            <a:xfrm>
              <a:off x="208569" y="40940"/>
              <a:ext cx="45719" cy="473317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8" name="한쪽 모서리가 둥근 사각형 47"/>
            <p:cNvSpPr/>
            <p:nvPr/>
          </p:nvSpPr>
          <p:spPr>
            <a:xfrm>
              <a:off x="307297" y="82209"/>
              <a:ext cx="45719" cy="473317"/>
            </a:xfrm>
            <a:prstGeom prst="round1Rect">
              <a:avLst/>
            </a:prstGeom>
            <a:solidFill>
              <a:srgbClr val="FFE5E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7518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E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4017F3-766C-41D6-8C49-1705198EF25B}" type="datetimeFigureOut">
              <a:rPr lang="ko-KR" altLang="en-US" smtClean="0"/>
              <a:t>2016-11-03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BB7A6F-59A3-41EC-829E-767567CABFB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83118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youtu.be/QbdA2AaRJ3g" TargetMode="Externa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youtu.be/AF7m9hp3tEE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Box 77"/>
          <p:cNvSpPr txBox="1"/>
          <p:nvPr/>
        </p:nvSpPr>
        <p:spPr>
          <a:xfrm>
            <a:off x="1801373" y="2122428"/>
            <a:ext cx="58326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accent5">
                    <a:lumMod val="75000"/>
                  </a:schemeClr>
                </a:solid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latin typeface="Agency FB" pitchFamily="34" charset="0"/>
                <a:ea typeface="나눔고딕" pitchFamily="50" charset="-127"/>
                <a:cs typeface="Calibri" pitchFamily="34" charset="0"/>
              </a:rPr>
              <a:t>[biomimetic robot]</a:t>
            </a:r>
            <a:endParaRPr lang="ko-KR" altLang="en-US" sz="7200" b="1" dirty="0">
              <a:solidFill>
                <a:schemeClr val="accent5">
                  <a:lumMod val="75000"/>
                </a:schemeClr>
              </a:solidFill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  <a:latin typeface="Agency FB" pitchFamily="34" charset="0"/>
              <a:ea typeface="나눔고딕" pitchFamily="50" charset="-127"/>
              <a:cs typeface="Calibri" pitchFamily="34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1475656" y="1770951"/>
            <a:ext cx="6192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>
                    <a:lumMod val="65000"/>
                  </a:schemeClr>
                </a:solid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latin typeface="나눔고딕" panose="020D0604000000000000" pitchFamily="50" charset="-127"/>
                <a:ea typeface="나눔고딕" panose="020D0604000000000000" pitchFamily="50" charset="-127"/>
                <a:cs typeface="THE외계인설명서" panose="02020503020101020101" pitchFamily="18" charset="-127"/>
              </a:rPr>
              <a:t>자연을 </a:t>
            </a:r>
            <a:r>
              <a:rPr lang="ko-KR" altLang="en-US" sz="3200" b="1" dirty="0" err="1">
                <a:solidFill>
                  <a:schemeClr val="bg1">
                    <a:lumMod val="65000"/>
                  </a:schemeClr>
                </a:solid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latin typeface="나눔고딕" panose="020D0604000000000000" pitchFamily="50" charset="-127"/>
                <a:ea typeface="나눔고딕" panose="020D0604000000000000" pitchFamily="50" charset="-127"/>
                <a:cs typeface="THE외계인설명서" panose="02020503020101020101" pitchFamily="18" charset="-127"/>
              </a:rPr>
              <a:t>흉내낸</a:t>
            </a:r>
            <a:r>
              <a:rPr lang="ko-KR" altLang="en-US" sz="3200" b="1" dirty="0">
                <a:solidFill>
                  <a:schemeClr val="bg1">
                    <a:lumMod val="65000"/>
                  </a:schemeClr>
                </a:solid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latin typeface="나눔고딕" panose="020D0604000000000000" pitchFamily="50" charset="-127"/>
                <a:ea typeface="나눔고딕" panose="020D0604000000000000" pitchFamily="50" charset="-127"/>
                <a:cs typeface="THE외계인설명서" panose="02020503020101020101" pitchFamily="18" charset="-127"/>
              </a:rPr>
              <a:t> 로봇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1475656" y="3365579"/>
            <a:ext cx="61926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나눔고딕" pitchFamily="50" charset="-127"/>
                <a:cs typeface="Calibri" pitchFamily="34" charset="0"/>
              </a:rPr>
              <a:t>2016. 11. 03</a:t>
            </a:r>
          </a:p>
          <a:p>
            <a:pPr algn="ctr"/>
            <a:r>
              <a:rPr lang="ko-KR" altLang="en-US" sz="1200" b="1" dirty="0">
                <a:solidFill>
                  <a:schemeClr val="bg1">
                    <a:lumMod val="65000"/>
                  </a:schemeClr>
                </a:solidFill>
                <a:latin typeface="Calibri" pitchFamily="34" charset="0"/>
                <a:ea typeface="나눔고딕" pitchFamily="50" charset="-127"/>
                <a:cs typeface="Calibri" pitchFamily="34" charset="0"/>
              </a:rPr>
              <a:t>임소희</a:t>
            </a:r>
          </a:p>
        </p:txBody>
      </p:sp>
    </p:spTree>
    <p:extLst>
      <p:ext uri="{BB962C8B-B14F-4D97-AF65-F5344CB8AC3E}">
        <p14:creationId xmlns:p14="http://schemas.microsoft.com/office/powerpoint/2010/main" val="339045674"/>
      </p:ext>
    </p:extLst>
  </p:cSld>
  <p:clrMapOvr>
    <a:masterClrMapping/>
  </p:clrMapOvr>
  <p:transition spd="slow">
    <p:split orient="vert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7"/>
          <p:cNvSpPr txBox="1">
            <a:spLocks/>
          </p:cNvSpPr>
          <p:nvPr/>
        </p:nvSpPr>
        <p:spPr>
          <a:xfrm>
            <a:off x="281997" y="98326"/>
            <a:ext cx="4181266" cy="457200"/>
          </a:xfrm>
          <a:prstGeom prst="rect">
            <a:avLst/>
          </a:prstGeom>
        </p:spPr>
        <p:txBody>
          <a:bodyPr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spc="0" dirty="0">
                <a:solidFill>
                  <a:schemeClr val="accent5">
                    <a:lumMod val="7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C</a:t>
            </a:r>
            <a:r>
              <a:rPr lang="en-US" sz="2800" spc="0" dirty="0">
                <a:solidFill>
                  <a:schemeClr val="bg1">
                    <a:lumMod val="6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hapter 3</a:t>
            </a:r>
          </a:p>
        </p:txBody>
      </p:sp>
      <p:sp>
        <p:nvSpPr>
          <p:cNvPr id="83" name="Text Placeholder 27"/>
          <p:cNvSpPr txBox="1">
            <a:spLocks/>
          </p:cNvSpPr>
          <p:nvPr/>
        </p:nvSpPr>
        <p:spPr>
          <a:xfrm>
            <a:off x="281997" y="514257"/>
            <a:ext cx="4181266" cy="457200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곤충형</a:t>
            </a:r>
            <a:r>
              <a:rPr lang="en-US" altLang="ko-KR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 - </a:t>
            </a:r>
            <a:r>
              <a:rPr lang="ko-KR" altLang="en-US" sz="2000" b="0" spc="0" dirty="0" err="1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로보비</a:t>
            </a:r>
            <a:endParaRPr lang="en-US" sz="2000" b="0" spc="0" dirty="0">
              <a:solidFill>
                <a:schemeClr val="bg1">
                  <a:lumMod val="6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itchFamily="34" charset="0"/>
            </a:endParaRPr>
          </a:p>
        </p:txBody>
      </p:sp>
      <p:sp>
        <p:nvSpPr>
          <p:cNvPr id="86" name="Round Same Side Corner Rectangle 55"/>
          <p:cNvSpPr/>
          <p:nvPr/>
        </p:nvSpPr>
        <p:spPr>
          <a:xfrm rot="10800000" flipH="1">
            <a:off x="4767515" y="1347614"/>
            <a:ext cx="72000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88" name="Text Placeholder 27"/>
          <p:cNvSpPr txBox="1">
            <a:spLocks/>
          </p:cNvSpPr>
          <p:nvPr/>
        </p:nvSpPr>
        <p:spPr>
          <a:xfrm>
            <a:off x="4914425" y="1131590"/>
            <a:ext cx="4234982" cy="1288240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2013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년 미국 하버드대 로버트 우드 교수팀이 개발에 성공한 무게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80mg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의 초소형 로봇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52" y="1275606"/>
            <a:ext cx="4575688" cy="2952328"/>
          </a:xfrm>
          <a:prstGeom prst="rect">
            <a:avLst/>
          </a:prstGeom>
        </p:spPr>
      </p:pic>
      <p:sp>
        <p:nvSpPr>
          <p:cNvPr id="8" name="Round Same Side Corner Rectangle 55"/>
          <p:cNvSpPr/>
          <p:nvPr/>
        </p:nvSpPr>
        <p:spPr>
          <a:xfrm rot="10800000" flipH="1">
            <a:off x="4767515" y="2404647"/>
            <a:ext cx="72000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10" name="Text Placeholder 27"/>
          <p:cNvSpPr txBox="1">
            <a:spLocks/>
          </p:cNvSpPr>
          <p:nvPr/>
        </p:nvSpPr>
        <p:spPr>
          <a:xfrm>
            <a:off x="4914425" y="2404647"/>
            <a:ext cx="4050063" cy="1481177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세계에서 가장 작은 로봇인 </a:t>
            </a:r>
            <a:r>
              <a:rPr lang="ko-KR" alt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로보비는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파리 모양으로 초당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120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회의 날갯짓을 하고 약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10cm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이상 비행이 가능하다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날개를 상하로 움직일 수 있으며 회전도 할 수 있다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2" name="Round Same Side Corner Rectangle 55"/>
          <p:cNvSpPr/>
          <p:nvPr/>
        </p:nvSpPr>
        <p:spPr>
          <a:xfrm rot="10800000" flipH="1">
            <a:off x="4772259" y="4101934"/>
            <a:ext cx="72000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13" name="Text Placeholder 27"/>
          <p:cNvSpPr txBox="1">
            <a:spLocks/>
          </p:cNvSpPr>
          <p:nvPr/>
        </p:nvSpPr>
        <p:spPr>
          <a:xfrm>
            <a:off x="4914424" y="4011910"/>
            <a:ext cx="4194080" cy="740588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정찰 혹은 재난 지역에서의 수색 및 구조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의료 장비 등으로 활용</a:t>
            </a:r>
          </a:p>
        </p:txBody>
      </p:sp>
    </p:spTree>
    <p:extLst>
      <p:ext uri="{BB962C8B-B14F-4D97-AF65-F5344CB8AC3E}">
        <p14:creationId xmlns:p14="http://schemas.microsoft.com/office/powerpoint/2010/main" val="26320926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88" grpId="0"/>
      <p:bldP spid="8" grpId="0" animBg="1"/>
      <p:bldP spid="10" grpId="0"/>
      <p:bldP spid="12" grpId="0" animBg="1"/>
      <p:bldP spid="1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387388"/>
            <a:ext cx="4577720" cy="2563523"/>
          </a:xfrm>
          <a:prstGeom prst="rect">
            <a:avLst/>
          </a:prstGeom>
        </p:spPr>
      </p:pic>
      <p:sp>
        <p:nvSpPr>
          <p:cNvPr id="9" name="Text Placeholder 27"/>
          <p:cNvSpPr txBox="1">
            <a:spLocks/>
          </p:cNvSpPr>
          <p:nvPr/>
        </p:nvSpPr>
        <p:spPr>
          <a:xfrm>
            <a:off x="281997" y="98326"/>
            <a:ext cx="4181266" cy="457200"/>
          </a:xfrm>
          <a:prstGeom prst="rect">
            <a:avLst/>
          </a:prstGeom>
        </p:spPr>
        <p:txBody>
          <a:bodyPr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spc="0" dirty="0">
                <a:solidFill>
                  <a:schemeClr val="accent5">
                    <a:lumMod val="7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C</a:t>
            </a:r>
            <a:r>
              <a:rPr lang="en-US" sz="2800" spc="0" dirty="0">
                <a:solidFill>
                  <a:schemeClr val="bg1">
                    <a:lumMod val="6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hapter 3</a:t>
            </a:r>
          </a:p>
        </p:txBody>
      </p:sp>
      <p:sp>
        <p:nvSpPr>
          <p:cNvPr id="83" name="Text Placeholder 27"/>
          <p:cNvSpPr txBox="1">
            <a:spLocks/>
          </p:cNvSpPr>
          <p:nvPr/>
        </p:nvSpPr>
        <p:spPr>
          <a:xfrm>
            <a:off x="281997" y="514257"/>
            <a:ext cx="4181266" cy="457200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동물형 </a:t>
            </a:r>
            <a:r>
              <a:rPr lang="en-US" altLang="ko-KR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– </a:t>
            </a:r>
            <a:r>
              <a:rPr lang="ko-KR" altLang="en-US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치타</a:t>
            </a:r>
            <a:r>
              <a:rPr lang="en-US" altLang="ko-KR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 </a:t>
            </a:r>
            <a:endParaRPr lang="en-US" sz="2000" b="0" spc="0" dirty="0">
              <a:solidFill>
                <a:schemeClr val="bg1">
                  <a:lumMod val="6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itchFamily="34" charset="0"/>
            </a:endParaRPr>
          </a:p>
        </p:txBody>
      </p:sp>
      <p:sp>
        <p:nvSpPr>
          <p:cNvPr id="86" name="Round Same Side Corner Rectangle 55"/>
          <p:cNvSpPr/>
          <p:nvPr/>
        </p:nvSpPr>
        <p:spPr>
          <a:xfrm rot="10800000" flipH="1">
            <a:off x="4917392" y="2006564"/>
            <a:ext cx="72000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88" name="Text Placeholder 27"/>
          <p:cNvSpPr txBox="1">
            <a:spLocks/>
          </p:cNvSpPr>
          <p:nvPr/>
        </p:nvSpPr>
        <p:spPr>
          <a:xfrm>
            <a:off x="4985319" y="1904406"/>
            <a:ext cx="3785003" cy="452909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시속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45km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이상의 매우 빠른 속도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4953645" y="1358321"/>
            <a:ext cx="4572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미국의 </a:t>
            </a:r>
            <a:r>
              <a:rPr lang="ko-KR" altLang="en-US" sz="20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보스톤</a:t>
            </a:r>
            <a:r>
              <a:rPr lang="ko-KR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20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다이나믹스사가</a:t>
            </a:r>
            <a:r>
              <a:rPr lang="ko-KR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개발</a:t>
            </a:r>
            <a:endParaRPr lang="en-US" altLang="ko-KR" sz="2000" b="1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Round Same Side Corner Rectangle 55"/>
          <p:cNvSpPr/>
          <p:nvPr/>
        </p:nvSpPr>
        <p:spPr>
          <a:xfrm rot="10800000" flipH="1">
            <a:off x="4913319" y="1428136"/>
            <a:ext cx="72000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985467" y="2392271"/>
            <a:ext cx="4142936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야생 치타와 </a:t>
            </a:r>
            <a:r>
              <a:rPr lang="ko-KR" altLang="en-US" sz="2000" b="1" dirty="0">
                <a:solidFill>
                  <a:schemeClr val="accent1">
                    <a:lumMod val="7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유사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한 신축성 있는 척추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 b="1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다관절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머리와 목을 이용한 급격한 방향 전환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지그재그 주행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급속정지 능력이 있으며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앞뒤로 구부릴 수 있는 등 관절을 이용해 보폭과 주행속도를 높인 로봇</a:t>
            </a:r>
            <a:endParaRPr lang="ko-KR" altLang="en-US" sz="2000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1" name="Round Same Side Corner Rectangle 55"/>
          <p:cNvSpPr/>
          <p:nvPr/>
        </p:nvSpPr>
        <p:spPr>
          <a:xfrm rot="10800000" flipH="1">
            <a:off x="4931569" y="2456065"/>
            <a:ext cx="72000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9654097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88" grpId="0"/>
      <p:bldP spid="8" grpId="0"/>
      <p:bldP spid="10" grpId="0" animBg="1"/>
      <p:bldP spid="3" grpId="0"/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646" y="1275606"/>
            <a:ext cx="4652976" cy="3096344"/>
          </a:xfrm>
          <a:prstGeom prst="rect">
            <a:avLst/>
          </a:prstGeom>
        </p:spPr>
      </p:pic>
      <p:sp>
        <p:nvSpPr>
          <p:cNvPr id="9" name="Text Placeholder 27"/>
          <p:cNvSpPr txBox="1">
            <a:spLocks/>
          </p:cNvSpPr>
          <p:nvPr/>
        </p:nvSpPr>
        <p:spPr>
          <a:xfrm>
            <a:off x="281997" y="98326"/>
            <a:ext cx="4181266" cy="457200"/>
          </a:xfrm>
          <a:prstGeom prst="rect">
            <a:avLst/>
          </a:prstGeom>
        </p:spPr>
        <p:txBody>
          <a:bodyPr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spc="0" dirty="0">
                <a:solidFill>
                  <a:schemeClr val="accent5">
                    <a:lumMod val="7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C</a:t>
            </a:r>
            <a:r>
              <a:rPr lang="en-US" sz="2800" spc="0" dirty="0">
                <a:solidFill>
                  <a:schemeClr val="bg1">
                    <a:lumMod val="6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hapter 3</a:t>
            </a:r>
          </a:p>
        </p:txBody>
      </p:sp>
      <p:sp>
        <p:nvSpPr>
          <p:cNvPr id="83" name="Text Placeholder 27"/>
          <p:cNvSpPr txBox="1">
            <a:spLocks/>
          </p:cNvSpPr>
          <p:nvPr/>
        </p:nvSpPr>
        <p:spPr>
          <a:xfrm>
            <a:off x="281997" y="514257"/>
            <a:ext cx="4181266" cy="457200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인간형 </a:t>
            </a:r>
            <a:r>
              <a:rPr lang="en-US" altLang="ko-KR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- </a:t>
            </a:r>
            <a:r>
              <a:rPr lang="ko-KR" altLang="en-US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펫 맨</a:t>
            </a:r>
            <a:endParaRPr lang="en-US" sz="2000" b="0" spc="0" dirty="0">
              <a:solidFill>
                <a:schemeClr val="bg1">
                  <a:lumMod val="6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itchFamily="34" charset="0"/>
            </a:endParaRPr>
          </a:p>
        </p:txBody>
      </p:sp>
      <p:sp>
        <p:nvSpPr>
          <p:cNvPr id="86" name="Round Same Side Corner Rectangle 55"/>
          <p:cNvSpPr/>
          <p:nvPr/>
        </p:nvSpPr>
        <p:spPr>
          <a:xfrm rot="10800000" flipH="1">
            <a:off x="5151031" y="1165057"/>
            <a:ext cx="72000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88" name="Text Placeholder 27"/>
          <p:cNvSpPr txBox="1">
            <a:spLocks/>
          </p:cNvSpPr>
          <p:nvPr/>
        </p:nvSpPr>
        <p:spPr>
          <a:xfrm>
            <a:off x="1979712" y="656703"/>
            <a:ext cx="3501148" cy="517726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세계 최초의 두 발로 걷는 로봇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</a:p>
        </p:txBody>
      </p:sp>
      <p:sp>
        <p:nvSpPr>
          <p:cNvPr id="8" name="Round Same Side Corner Rectangle 55"/>
          <p:cNvSpPr/>
          <p:nvPr/>
        </p:nvSpPr>
        <p:spPr>
          <a:xfrm rot="10800000" flipH="1">
            <a:off x="5151031" y="1917296"/>
            <a:ext cx="72000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10" name="Text Placeholder 27"/>
          <p:cNvSpPr txBox="1">
            <a:spLocks/>
          </p:cNvSpPr>
          <p:nvPr/>
        </p:nvSpPr>
        <p:spPr>
          <a:xfrm>
            <a:off x="5298773" y="1865044"/>
            <a:ext cx="3698534" cy="1008113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포복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팔굽혀펴기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점프 등 수행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스스로 균형잡기 가능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(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밀쳐졌을 때도 걸음 유지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)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 </a:t>
            </a:r>
          </a:p>
        </p:txBody>
      </p:sp>
      <p:sp>
        <p:nvSpPr>
          <p:cNvPr id="11" name="Round Same Side Corner Rectangle 55"/>
          <p:cNvSpPr/>
          <p:nvPr/>
        </p:nvSpPr>
        <p:spPr>
          <a:xfrm rot="10800000" flipH="1">
            <a:off x="5151031" y="3092936"/>
            <a:ext cx="72000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12" name="Text Placeholder 27"/>
          <p:cNvSpPr txBox="1">
            <a:spLocks/>
          </p:cNvSpPr>
          <p:nvPr/>
        </p:nvSpPr>
        <p:spPr>
          <a:xfrm>
            <a:off x="5298773" y="3001495"/>
            <a:ext cx="3698534" cy="1008113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땀 흘리기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(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병사의 화학물질 방호복이 이동하며 변형되거나 파손되는 것을 방지하기 위한 시험용 로봇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)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5238690" y="1063114"/>
            <a:ext cx="4572000" cy="70788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미국의 </a:t>
            </a:r>
            <a:r>
              <a:rPr lang="ko-KR" altLang="en-US" sz="20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보스톤</a:t>
            </a:r>
            <a:r>
              <a:rPr lang="ko-KR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2000" b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다이나믹스사가</a:t>
            </a:r>
            <a:endParaRPr lang="en-US" altLang="ko-KR" sz="2000" b="1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r>
              <a:rPr lang="en-US" altLang="ko-KR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2009</a:t>
            </a:r>
            <a:r>
              <a:rPr lang="ko-KR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년 </a:t>
            </a:r>
            <a:r>
              <a:rPr lang="en-US" altLang="ko-KR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10</a:t>
            </a:r>
            <a:r>
              <a:rPr lang="ko-KR" altLang="en-US" sz="2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월에 선보임</a:t>
            </a:r>
          </a:p>
        </p:txBody>
      </p:sp>
      <p:sp>
        <p:nvSpPr>
          <p:cNvPr id="13" name="Round Same Side Corner Rectangle 55"/>
          <p:cNvSpPr/>
          <p:nvPr/>
        </p:nvSpPr>
        <p:spPr>
          <a:xfrm rot="10800000" flipH="1">
            <a:off x="5151031" y="4127175"/>
            <a:ext cx="72000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14" name="Text Placeholder 27"/>
          <p:cNvSpPr txBox="1">
            <a:spLocks/>
          </p:cNvSpPr>
          <p:nvPr/>
        </p:nvSpPr>
        <p:spPr>
          <a:xfrm>
            <a:off x="5258569" y="3875118"/>
            <a:ext cx="3698534" cy="1008113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극단적 수준의 방사능 가진 지역 조사 가능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55849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8" grpId="0" animBg="1"/>
      <p:bldP spid="10" grpId="0"/>
      <p:bldP spid="11" grpId="0" animBg="1"/>
      <p:bldP spid="12" grpId="0"/>
      <p:bldP spid="4" grpId="0"/>
      <p:bldP spid="13" grpId="0" animBg="1"/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7"/>
          <p:cNvSpPr txBox="1">
            <a:spLocks/>
          </p:cNvSpPr>
          <p:nvPr/>
        </p:nvSpPr>
        <p:spPr>
          <a:xfrm>
            <a:off x="281997" y="98326"/>
            <a:ext cx="4181266" cy="457200"/>
          </a:xfrm>
          <a:prstGeom prst="rect">
            <a:avLst/>
          </a:prstGeom>
        </p:spPr>
        <p:txBody>
          <a:bodyPr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spc="0" dirty="0">
                <a:solidFill>
                  <a:schemeClr val="accent5">
                    <a:lumMod val="7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C</a:t>
            </a:r>
            <a:r>
              <a:rPr lang="en-US" sz="2800" spc="0" dirty="0">
                <a:solidFill>
                  <a:schemeClr val="bg1">
                    <a:lumMod val="6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hapter 3</a:t>
            </a:r>
          </a:p>
        </p:txBody>
      </p:sp>
      <p:sp>
        <p:nvSpPr>
          <p:cNvPr id="83" name="Text Placeholder 27"/>
          <p:cNvSpPr txBox="1">
            <a:spLocks/>
          </p:cNvSpPr>
          <p:nvPr/>
        </p:nvSpPr>
        <p:spPr>
          <a:xfrm>
            <a:off x="281997" y="514257"/>
            <a:ext cx="4181266" cy="457200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b="0" spc="0" dirty="0" err="1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휴머노이드</a:t>
            </a:r>
            <a:r>
              <a:rPr lang="ko-KR" altLang="en-US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 </a:t>
            </a:r>
            <a:r>
              <a:rPr lang="en-US" altLang="ko-KR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- </a:t>
            </a:r>
            <a:r>
              <a:rPr lang="en-US" altLang="ko-KR" sz="2000" b="0" spc="0" dirty="0" err="1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Chiild</a:t>
            </a:r>
            <a:r>
              <a:rPr lang="en-US" altLang="ko-KR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 Robot</a:t>
            </a:r>
            <a:r>
              <a:rPr lang="ko-KR" altLang="en-US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 </a:t>
            </a:r>
            <a:r>
              <a:rPr lang="en-US" altLang="ko-KR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CB2</a:t>
            </a:r>
            <a:endParaRPr lang="en-US" sz="2000" b="0" spc="0" dirty="0">
              <a:solidFill>
                <a:schemeClr val="bg1">
                  <a:lumMod val="6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itchFamily="34" charset="0"/>
            </a:endParaRPr>
          </a:p>
        </p:txBody>
      </p:sp>
      <p:sp>
        <p:nvSpPr>
          <p:cNvPr id="86" name="Round Same Side Corner Rectangle 55"/>
          <p:cNvSpPr/>
          <p:nvPr/>
        </p:nvSpPr>
        <p:spPr>
          <a:xfrm rot="10800000" flipH="1">
            <a:off x="4870963" y="1275606"/>
            <a:ext cx="72000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88" name="Text Placeholder 27"/>
          <p:cNvSpPr txBox="1">
            <a:spLocks/>
          </p:cNvSpPr>
          <p:nvPr/>
        </p:nvSpPr>
        <p:spPr>
          <a:xfrm>
            <a:off x="4962734" y="1131590"/>
            <a:ext cx="4181266" cy="1718138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2007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년 일본 과학기술진흥기구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(JST)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의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'ERATO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형 연구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'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에서 사람의 어린 아기 수준의 지능과 동작 기능을 갖춘 아기형 </a:t>
            </a:r>
            <a:r>
              <a:rPr lang="ko-KR" alt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휴머노이드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, 'CB2(Child-robot with Biomimetic Body)'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를 발표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3" name="그림 2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209" y="1421907"/>
            <a:ext cx="4469463" cy="2808312"/>
          </a:xfrm>
          <a:prstGeom prst="rect">
            <a:avLst/>
          </a:prstGeom>
        </p:spPr>
      </p:pic>
      <p:sp>
        <p:nvSpPr>
          <p:cNvPr id="8" name="Round Same Side Corner Rectangle 55"/>
          <p:cNvSpPr/>
          <p:nvPr/>
        </p:nvSpPr>
        <p:spPr>
          <a:xfrm rot="10800000" flipH="1">
            <a:off x="4872075" y="2931790"/>
            <a:ext cx="72000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10" name="Text Placeholder 27"/>
          <p:cNvSpPr txBox="1">
            <a:spLocks/>
          </p:cNvSpPr>
          <p:nvPr/>
        </p:nvSpPr>
        <p:spPr>
          <a:xfrm>
            <a:off x="4963846" y="2787774"/>
            <a:ext cx="4181266" cy="1718138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실리콘 소재로 만들어 촉감이 사람의 피부와 비슷하다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algn="l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로봇을 잡거나 만지면 그에 따라 각기 다른 동작이나 어린아이의 칭얼거림을 목소리로 표현</a:t>
            </a:r>
          </a:p>
        </p:txBody>
      </p:sp>
      <p:sp>
        <p:nvSpPr>
          <p:cNvPr id="13" name="Round Same Side Corner Rectangle 55"/>
          <p:cNvSpPr/>
          <p:nvPr/>
        </p:nvSpPr>
        <p:spPr>
          <a:xfrm rot="10800000" flipH="1">
            <a:off x="4870368" y="4587975"/>
            <a:ext cx="72000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14" name="Text Placeholder 27"/>
          <p:cNvSpPr txBox="1">
            <a:spLocks/>
          </p:cNvSpPr>
          <p:nvPr/>
        </p:nvSpPr>
        <p:spPr>
          <a:xfrm>
            <a:off x="4942368" y="4358962"/>
            <a:ext cx="4181266" cy="710026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200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1</a:t>
            </a:r>
            <a:r>
              <a:rPr lang="ko-KR" altLang="en-US" sz="200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살 정도의 지능과 특성</a:t>
            </a:r>
          </a:p>
        </p:txBody>
      </p:sp>
    </p:spTree>
    <p:extLst>
      <p:ext uri="{BB962C8B-B14F-4D97-AF65-F5344CB8AC3E}">
        <p14:creationId xmlns:p14="http://schemas.microsoft.com/office/powerpoint/2010/main" val="5688285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88" grpId="0"/>
      <p:bldP spid="8" grpId="0" animBg="1"/>
      <p:bldP spid="10" grpId="0"/>
      <p:bldP spid="13" grpId="0" animBg="1"/>
      <p:bldP spid="1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1131590"/>
            <a:ext cx="4977566" cy="3042823"/>
          </a:xfrm>
          <a:prstGeom prst="rect">
            <a:avLst/>
          </a:prstGeom>
        </p:spPr>
      </p:pic>
      <p:sp>
        <p:nvSpPr>
          <p:cNvPr id="9" name="Text Placeholder 27"/>
          <p:cNvSpPr txBox="1">
            <a:spLocks/>
          </p:cNvSpPr>
          <p:nvPr/>
        </p:nvSpPr>
        <p:spPr>
          <a:xfrm>
            <a:off x="281997" y="98326"/>
            <a:ext cx="4181266" cy="457200"/>
          </a:xfrm>
          <a:prstGeom prst="rect">
            <a:avLst/>
          </a:prstGeom>
        </p:spPr>
        <p:txBody>
          <a:bodyPr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spc="0" dirty="0">
                <a:solidFill>
                  <a:schemeClr val="accent5">
                    <a:lumMod val="7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C</a:t>
            </a:r>
            <a:r>
              <a:rPr lang="en-US" sz="2800" spc="0" dirty="0">
                <a:solidFill>
                  <a:schemeClr val="bg1">
                    <a:lumMod val="6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hapter 3</a:t>
            </a:r>
          </a:p>
        </p:txBody>
      </p:sp>
      <p:sp>
        <p:nvSpPr>
          <p:cNvPr id="83" name="Text Placeholder 27"/>
          <p:cNvSpPr txBox="1">
            <a:spLocks/>
          </p:cNvSpPr>
          <p:nvPr/>
        </p:nvSpPr>
        <p:spPr>
          <a:xfrm>
            <a:off x="281997" y="514257"/>
            <a:ext cx="4181266" cy="457200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b="0" spc="0" dirty="0" err="1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생체모방로봇</a:t>
            </a:r>
            <a:endParaRPr lang="en-US" sz="2000" b="0" spc="0" dirty="0">
              <a:solidFill>
                <a:schemeClr val="bg1">
                  <a:lumMod val="6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717573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7"/>
          <p:cNvSpPr txBox="1">
            <a:spLocks/>
          </p:cNvSpPr>
          <p:nvPr/>
        </p:nvSpPr>
        <p:spPr>
          <a:xfrm>
            <a:off x="281997" y="98326"/>
            <a:ext cx="4181266" cy="457200"/>
          </a:xfrm>
          <a:prstGeom prst="rect">
            <a:avLst/>
          </a:prstGeom>
        </p:spPr>
        <p:txBody>
          <a:bodyPr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spc="0" dirty="0">
                <a:solidFill>
                  <a:schemeClr val="accent5">
                    <a:lumMod val="7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C</a:t>
            </a:r>
            <a:r>
              <a:rPr lang="en-US" sz="2800" spc="0" dirty="0">
                <a:solidFill>
                  <a:schemeClr val="bg1">
                    <a:lumMod val="6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hapter 4</a:t>
            </a:r>
          </a:p>
        </p:txBody>
      </p:sp>
      <p:sp>
        <p:nvSpPr>
          <p:cNvPr id="83" name="Text Placeholder 27"/>
          <p:cNvSpPr txBox="1">
            <a:spLocks/>
          </p:cNvSpPr>
          <p:nvPr/>
        </p:nvSpPr>
        <p:spPr>
          <a:xfrm>
            <a:off x="281997" y="514257"/>
            <a:ext cx="4181266" cy="457200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연구현황 </a:t>
            </a:r>
            <a:r>
              <a:rPr lang="en-US" altLang="ko-KR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(</a:t>
            </a:r>
            <a:r>
              <a:rPr lang="ko-KR" altLang="en-US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해외</a:t>
            </a:r>
            <a:r>
              <a:rPr lang="en-US" altLang="ko-KR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)</a:t>
            </a:r>
            <a:endParaRPr lang="en-US" sz="2000" b="0" spc="0" dirty="0">
              <a:solidFill>
                <a:schemeClr val="bg1">
                  <a:lumMod val="6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itchFamily="34" charset="0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7824" y="536104"/>
            <a:ext cx="5143500" cy="4333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2573305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7"/>
          <p:cNvSpPr txBox="1">
            <a:spLocks/>
          </p:cNvSpPr>
          <p:nvPr/>
        </p:nvSpPr>
        <p:spPr>
          <a:xfrm>
            <a:off x="281997" y="98326"/>
            <a:ext cx="4181266" cy="457200"/>
          </a:xfrm>
          <a:prstGeom prst="rect">
            <a:avLst/>
          </a:prstGeom>
        </p:spPr>
        <p:txBody>
          <a:bodyPr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spc="0" dirty="0">
                <a:solidFill>
                  <a:schemeClr val="accent5">
                    <a:lumMod val="7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C</a:t>
            </a:r>
            <a:r>
              <a:rPr lang="en-US" sz="2800" spc="0" dirty="0">
                <a:solidFill>
                  <a:schemeClr val="bg1">
                    <a:lumMod val="6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hapter 4</a:t>
            </a:r>
          </a:p>
        </p:txBody>
      </p:sp>
      <p:sp>
        <p:nvSpPr>
          <p:cNvPr id="83" name="Text Placeholder 27"/>
          <p:cNvSpPr txBox="1">
            <a:spLocks/>
          </p:cNvSpPr>
          <p:nvPr/>
        </p:nvSpPr>
        <p:spPr>
          <a:xfrm>
            <a:off x="281997" y="514257"/>
            <a:ext cx="4181266" cy="457200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연구현황 </a:t>
            </a:r>
            <a:r>
              <a:rPr lang="en-US" altLang="ko-KR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(</a:t>
            </a:r>
            <a:r>
              <a:rPr lang="ko-KR" altLang="en-US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국내</a:t>
            </a:r>
            <a:r>
              <a:rPr lang="en-US" altLang="ko-KR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)</a:t>
            </a:r>
            <a:endParaRPr lang="en-US" sz="2000" b="0" spc="0" dirty="0">
              <a:solidFill>
                <a:schemeClr val="bg1">
                  <a:lumMod val="6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194" y="1131590"/>
            <a:ext cx="3778871" cy="251924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1491630"/>
            <a:ext cx="3842792" cy="2561861"/>
          </a:xfrm>
          <a:prstGeom prst="rect">
            <a:avLst/>
          </a:prstGeom>
        </p:spPr>
      </p:pic>
      <p:sp>
        <p:nvSpPr>
          <p:cNvPr id="8" name="Text Placeholder 27"/>
          <p:cNvSpPr txBox="1">
            <a:spLocks/>
          </p:cNvSpPr>
          <p:nvPr/>
        </p:nvSpPr>
        <p:spPr>
          <a:xfrm>
            <a:off x="1619672" y="3867894"/>
            <a:ext cx="1456467" cy="632988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가오리로봇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/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0" name="Text Placeholder 27"/>
          <p:cNvSpPr txBox="1">
            <a:spLocks/>
          </p:cNvSpPr>
          <p:nvPr/>
        </p:nvSpPr>
        <p:spPr>
          <a:xfrm>
            <a:off x="6300192" y="4053491"/>
            <a:ext cx="1456467" cy="632988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크랩스터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716016" y="679069"/>
            <a:ext cx="468073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b="1" dirty="0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해저에서 걸어 다니거나 헤엄치면서</a:t>
            </a:r>
            <a:endParaRPr lang="en-US" altLang="ko-KR" sz="1600" b="1" dirty="0">
              <a:solidFill>
                <a:schemeClr val="bg1">
                  <a:lumMod val="6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600" b="1" dirty="0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탐색과 </a:t>
            </a:r>
            <a:r>
              <a:rPr lang="ko-KR" altLang="en-US" sz="1600" b="1" dirty="0" err="1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로봇팔</a:t>
            </a:r>
            <a:r>
              <a:rPr lang="ko-KR" altLang="en-US" sz="1600" b="1" dirty="0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작업을 할 수 있는 </a:t>
            </a:r>
            <a:r>
              <a:rPr lang="ko-KR" altLang="en-US" sz="1600" b="1" dirty="0" err="1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다관절</a:t>
            </a:r>
            <a:r>
              <a:rPr lang="ko-KR" altLang="en-US" sz="1600" b="1" dirty="0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로봇</a:t>
            </a:r>
            <a:endParaRPr lang="ko-KR" altLang="en-US" sz="1600" b="1" dirty="0">
              <a:solidFill>
                <a:schemeClr val="bg1">
                  <a:lumMod val="6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3743551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7"/>
          <p:cNvSpPr txBox="1">
            <a:spLocks/>
          </p:cNvSpPr>
          <p:nvPr/>
        </p:nvSpPr>
        <p:spPr>
          <a:xfrm>
            <a:off x="281997" y="98326"/>
            <a:ext cx="4181266" cy="457200"/>
          </a:xfrm>
          <a:prstGeom prst="rect">
            <a:avLst/>
          </a:prstGeom>
        </p:spPr>
        <p:txBody>
          <a:bodyPr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spc="0" dirty="0">
                <a:solidFill>
                  <a:schemeClr val="accent5">
                    <a:lumMod val="7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C</a:t>
            </a:r>
            <a:r>
              <a:rPr lang="en-US" sz="2800" spc="0" dirty="0">
                <a:solidFill>
                  <a:schemeClr val="bg1">
                    <a:lumMod val="6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hapter 5</a:t>
            </a:r>
          </a:p>
        </p:txBody>
      </p:sp>
      <p:sp>
        <p:nvSpPr>
          <p:cNvPr id="83" name="Text Placeholder 27"/>
          <p:cNvSpPr txBox="1">
            <a:spLocks/>
          </p:cNvSpPr>
          <p:nvPr/>
        </p:nvSpPr>
        <p:spPr>
          <a:xfrm>
            <a:off x="281997" y="514257"/>
            <a:ext cx="4181266" cy="457200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생체로봇전망</a:t>
            </a:r>
            <a:endParaRPr lang="en-US" sz="2000" b="0" spc="0" dirty="0">
              <a:solidFill>
                <a:schemeClr val="bg1">
                  <a:lumMod val="6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itchFamily="34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35496" y="4011910"/>
            <a:ext cx="306586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2014 KISTI </a:t>
            </a:r>
            <a:r>
              <a:rPr lang="ko-KR" altLang="en-US" sz="1600" b="1" dirty="0" err="1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미래유망기술</a:t>
            </a:r>
            <a:r>
              <a:rPr lang="ko-KR" altLang="en-US" sz="1600" b="1" dirty="0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en-US" altLang="ko-KR" sz="1600" b="1" dirty="0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10</a:t>
            </a:r>
            <a:r>
              <a:rPr lang="ko-KR" altLang="en-US" sz="1600" b="1" dirty="0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선</a:t>
            </a:r>
            <a:endParaRPr lang="en-US" altLang="ko-KR" sz="1600" b="1" dirty="0">
              <a:solidFill>
                <a:schemeClr val="bg1">
                  <a:lumMod val="6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  <a:p>
            <a:r>
              <a:rPr lang="ko-KR" altLang="en-US" sz="1600" b="1" dirty="0">
                <a:solidFill>
                  <a:schemeClr val="bg1">
                    <a:lumMod val="65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한국과학기술정보연구원 제공</a:t>
            </a:r>
            <a:endParaRPr lang="ko-KR" altLang="en-US" sz="1600" b="1" dirty="0">
              <a:solidFill>
                <a:schemeClr val="bg1">
                  <a:lumMod val="65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4103" y="125073"/>
            <a:ext cx="3758521" cy="4760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6873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7"/>
          <p:cNvSpPr txBox="1">
            <a:spLocks/>
          </p:cNvSpPr>
          <p:nvPr/>
        </p:nvSpPr>
        <p:spPr>
          <a:xfrm>
            <a:off x="281997" y="98326"/>
            <a:ext cx="4181266" cy="457200"/>
          </a:xfrm>
          <a:prstGeom prst="rect">
            <a:avLst/>
          </a:prstGeom>
        </p:spPr>
        <p:txBody>
          <a:bodyPr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spc="0" dirty="0">
                <a:solidFill>
                  <a:schemeClr val="accent5">
                    <a:lumMod val="7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C</a:t>
            </a:r>
            <a:r>
              <a:rPr lang="en-US" sz="2800" spc="0" dirty="0">
                <a:solidFill>
                  <a:schemeClr val="bg1">
                    <a:lumMod val="6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hapter 5</a:t>
            </a:r>
          </a:p>
        </p:txBody>
      </p:sp>
      <p:sp>
        <p:nvSpPr>
          <p:cNvPr id="83" name="Text Placeholder 27"/>
          <p:cNvSpPr txBox="1">
            <a:spLocks/>
          </p:cNvSpPr>
          <p:nvPr/>
        </p:nvSpPr>
        <p:spPr>
          <a:xfrm>
            <a:off x="281997" y="514257"/>
            <a:ext cx="4181266" cy="457200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생체로봇전망</a:t>
            </a:r>
            <a:endParaRPr lang="en-US" sz="2000" b="0" spc="0" dirty="0">
              <a:solidFill>
                <a:schemeClr val="bg1">
                  <a:lumMod val="6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itchFamily="34" charset="0"/>
            </a:endParaRPr>
          </a:p>
        </p:txBody>
      </p:sp>
      <p:sp>
        <p:nvSpPr>
          <p:cNvPr id="11" name="Round Same Side Corner Rectangle 55"/>
          <p:cNvSpPr/>
          <p:nvPr/>
        </p:nvSpPr>
        <p:spPr>
          <a:xfrm rot="10800000" flipH="1">
            <a:off x="4754774" y="1401605"/>
            <a:ext cx="74405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12" name="Text Placeholder 27"/>
          <p:cNvSpPr txBox="1">
            <a:spLocks/>
          </p:cNvSpPr>
          <p:nvPr/>
        </p:nvSpPr>
        <p:spPr>
          <a:xfrm>
            <a:off x="931310" y="1205374"/>
            <a:ext cx="7529122" cy="1502668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448" y="1401605"/>
            <a:ext cx="4402992" cy="2304691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4975732" y="1294988"/>
            <a:ext cx="398875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미국국립과학재단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(NSF)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과 </a:t>
            </a:r>
            <a:r>
              <a:rPr lang="ko-KR" altLang="en-US" sz="2000" b="1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미국국방고등연구계획국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(DARPA)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이 </a:t>
            </a:r>
            <a:r>
              <a:rPr lang="ko-KR" altLang="en-US" sz="2000" b="1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바이오미메틱스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관련 연구개발 조성중</a:t>
            </a:r>
            <a:endParaRPr lang="en-US" altLang="ko-KR" sz="2000" b="1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8" name="Round Same Side Corner Rectangle 55"/>
          <p:cNvSpPr/>
          <p:nvPr/>
        </p:nvSpPr>
        <p:spPr>
          <a:xfrm rot="10800000" flipH="1">
            <a:off x="4776930" y="2553950"/>
            <a:ext cx="74405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931310" y="4106872"/>
            <a:ext cx="684076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그 밖에 일본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, 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영국 등 선진국도 </a:t>
            </a:r>
            <a:r>
              <a:rPr lang="ko-KR" altLang="en-US" sz="2000" b="1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바이오미멕티스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연구에 투자</a:t>
            </a:r>
          </a:p>
        </p:txBody>
      </p:sp>
      <p:sp>
        <p:nvSpPr>
          <p:cNvPr id="13" name="Round Same Side Corner Rectangle 55"/>
          <p:cNvSpPr/>
          <p:nvPr/>
        </p:nvSpPr>
        <p:spPr>
          <a:xfrm rot="10800000" flipH="1">
            <a:off x="827584" y="4180927"/>
            <a:ext cx="74405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975732" y="2553950"/>
            <a:ext cx="389614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독일은 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2001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년 정부 주도로 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28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개 연구조직의 산학관 제휴 네트워크인 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BIOKON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을 설립해 </a:t>
            </a:r>
            <a:r>
              <a:rPr lang="ko-KR" altLang="en-US" sz="2000" b="1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바이오미메틱스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산업 전개를 추진 중</a:t>
            </a:r>
          </a:p>
        </p:txBody>
      </p:sp>
    </p:spTree>
    <p:extLst>
      <p:ext uri="{BB962C8B-B14F-4D97-AF65-F5344CB8AC3E}">
        <p14:creationId xmlns:p14="http://schemas.microsoft.com/office/powerpoint/2010/main" val="2550545798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7"/>
          <p:cNvSpPr txBox="1">
            <a:spLocks/>
          </p:cNvSpPr>
          <p:nvPr/>
        </p:nvSpPr>
        <p:spPr>
          <a:xfrm>
            <a:off x="281997" y="98326"/>
            <a:ext cx="4181266" cy="457200"/>
          </a:xfrm>
          <a:prstGeom prst="rect">
            <a:avLst/>
          </a:prstGeom>
        </p:spPr>
        <p:txBody>
          <a:bodyPr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spc="0" dirty="0">
                <a:solidFill>
                  <a:schemeClr val="accent5">
                    <a:lumMod val="7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C</a:t>
            </a:r>
            <a:r>
              <a:rPr lang="en-US" sz="2800" spc="0" dirty="0">
                <a:solidFill>
                  <a:schemeClr val="bg1">
                    <a:lumMod val="6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hapter 5</a:t>
            </a:r>
          </a:p>
        </p:txBody>
      </p:sp>
      <p:sp>
        <p:nvSpPr>
          <p:cNvPr id="83" name="Text Placeholder 27"/>
          <p:cNvSpPr txBox="1">
            <a:spLocks/>
          </p:cNvSpPr>
          <p:nvPr/>
        </p:nvSpPr>
        <p:spPr>
          <a:xfrm>
            <a:off x="281997" y="514257"/>
            <a:ext cx="4181266" cy="457200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생체모방의 미래</a:t>
            </a:r>
            <a:endParaRPr lang="en-US" sz="2000" b="0" spc="0" dirty="0">
              <a:solidFill>
                <a:schemeClr val="bg1">
                  <a:lumMod val="6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itchFamily="34" charset="0"/>
            </a:endParaRPr>
          </a:p>
        </p:txBody>
      </p:sp>
      <p:sp>
        <p:nvSpPr>
          <p:cNvPr id="11" name="Round Same Side Corner Rectangle 55"/>
          <p:cNvSpPr/>
          <p:nvPr/>
        </p:nvSpPr>
        <p:spPr>
          <a:xfrm rot="10800000" flipH="1">
            <a:off x="611560" y="1312486"/>
            <a:ext cx="74405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12" name="Text Placeholder 27"/>
          <p:cNvSpPr txBox="1">
            <a:spLocks/>
          </p:cNvSpPr>
          <p:nvPr/>
        </p:nvSpPr>
        <p:spPr>
          <a:xfrm>
            <a:off x="931310" y="1205374"/>
            <a:ext cx="7529122" cy="1502668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843443" y="2342688"/>
            <a:ext cx="77048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고요히 있기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자연 속에 파묻히기</a:t>
            </a:r>
          </a:p>
        </p:txBody>
      </p:sp>
      <p:sp>
        <p:nvSpPr>
          <p:cNvPr id="13" name="Round Same Side Corner Rectangle 55"/>
          <p:cNvSpPr/>
          <p:nvPr/>
        </p:nvSpPr>
        <p:spPr>
          <a:xfrm rot="10800000" flipH="1">
            <a:off x="653840" y="2406066"/>
            <a:ext cx="74405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850700" y="1229488"/>
            <a:ext cx="770485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ko-KR" sz="2000" b="1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재닌</a:t>
            </a:r>
            <a:r>
              <a:rPr lang="ko-KR" altLang="ko-KR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</a:t>
            </a:r>
            <a:r>
              <a:rPr lang="ko-KR" altLang="ko-KR" sz="2000" b="1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M</a:t>
            </a:r>
            <a:r>
              <a:rPr lang="ko-KR" altLang="ko-KR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. </a:t>
            </a:r>
            <a:r>
              <a:rPr lang="ko-KR" altLang="ko-KR" sz="2000" b="1" dirty="0" err="1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베니어스가</a:t>
            </a:r>
            <a:r>
              <a:rPr lang="ko-KR" altLang="ko-KR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 시사하는 바에 따르면, 우리가 생체 모방적인 미래로 가기 위해서는 다음과 같은 네 가지 준비가 필요하다</a:t>
            </a:r>
            <a:endParaRPr lang="ko-KR" altLang="en-US" sz="2000" b="1" dirty="0">
              <a:solidFill>
                <a:schemeClr val="bg1">
                  <a:lumMod val="50000"/>
                </a:schemeClr>
              </a:solidFill>
              <a:latin typeface="나눔고딕" panose="020D0604000000000000" pitchFamily="50" charset="-127"/>
              <a:ea typeface="나눔고딕" panose="020D0604000000000000" pitchFamily="50" charset="-127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850700" y="2770854"/>
            <a:ext cx="77048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경청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우리 행성의 동식물과의 인터뷰</a:t>
            </a:r>
          </a:p>
        </p:txBody>
      </p:sp>
      <p:sp>
        <p:nvSpPr>
          <p:cNvPr id="16" name="Round Same Side Corner Rectangle 55"/>
          <p:cNvSpPr/>
          <p:nvPr/>
        </p:nvSpPr>
        <p:spPr>
          <a:xfrm rot="10800000" flipH="1">
            <a:off x="661097" y="2834232"/>
            <a:ext cx="74405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843442" y="3219597"/>
            <a:ext cx="776938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모방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생물학자와 공학자들이 자연을 모델과 척도로 삼아 협동하게 한다</a:t>
            </a:r>
          </a:p>
        </p:txBody>
      </p:sp>
      <p:sp>
        <p:nvSpPr>
          <p:cNvPr id="18" name="Round Same Side Corner Rectangle 55"/>
          <p:cNvSpPr/>
          <p:nvPr/>
        </p:nvSpPr>
        <p:spPr>
          <a:xfrm rot="10800000" flipH="1">
            <a:off x="653840" y="3282975"/>
            <a:ext cx="74405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840049" y="3716259"/>
            <a:ext cx="770485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돌봄</a:t>
            </a:r>
            <a:r>
              <a:rPr lang="en-US" altLang="ko-KR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: </a:t>
            </a:r>
            <a:r>
              <a:rPr lang="ko-KR" altLang="en-US" sz="2000" b="1" dirty="0">
                <a:solidFill>
                  <a:schemeClr val="bg1">
                    <a:lumMod val="5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</a:rPr>
              <a:t>생물의 다양성 및 천재성 보존하기</a:t>
            </a:r>
          </a:p>
        </p:txBody>
      </p:sp>
      <p:sp>
        <p:nvSpPr>
          <p:cNvPr id="20" name="Round Same Side Corner Rectangle 55"/>
          <p:cNvSpPr/>
          <p:nvPr/>
        </p:nvSpPr>
        <p:spPr>
          <a:xfrm rot="10800000" flipH="1">
            <a:off x="650446" y="3779637"/>
            <a:ext cx="74405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577826872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직선 연결선 2"/>
          <p:cNvCxnSpPr/>
          <p:nvPr/>
        </p:nvCxnSpPr>
        <p:spPr>
          <a:xfrm>
            <a:off x="1224352" y="1320939"/>
            <a:ext cx="1272275" cy="2088232"/>
          </a:xfrm>
          <a:prstGeom prst="line">
            <a:avLst/>
          </a:prstGeom>
          <a:ln w="3175">
            <a:solidFill>
              <a:schemeClr val="bg1"/>
            </a:solidFill>
            <a:prstDash val="lgDash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직선 연결선 123"/>
          <p:cNvCxnSpPr/>
          <p:nvPr/>
        </p:nvCxnSpPr>
        <p:spPr>
          <a:xfrm flipV="1">
            <a:off x="2520496" y="1897003"/>
            <a:ext cx="1918898" cy="1512168"/>
          </a:xfrm>
          <a:prstGeom prst="line">
            <a:avLst/>
          </a:prstGeom>
          <a:ln w="3175">
            <a:solidFill>
              <a:schemeClr val="bg1"/>
            </a:solidFill>
            <a:prstDash val="lgDash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직선 연결선 124"/>
          <p:cNvCxnSpPr/>
          <p:nvPr/>
        </p:nvCxnSpPr>
        <p:spPr>
          <a:xfrm flipH="1" flipV="1">
            <a:off x="4444742" y="1910283"/>
            <a:ext cx="2093319" cy="1021507"/>
          </a:xfrm>
          <a:prstGeom prst="line">
            <a:avLst/>
          </a:prstGeom>
          <a:ln w="3175">
            <a:solidFill>
              <a:schemeClr val="bg1"/>
            </a:solidFill>
            <a:prstDash val="lgDash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연결선 125"/>
          <p:cNvCxnSpPr/>
          <p:nvPr/>
        </p:nvCxnSpPr>
        <p:spPr>
          <a:xfrm flipV="1">
            <a:off x="6551495" y="987575"/>
            <a:ext cx="1058326" cy="1944215"/>
          </a:xfrm>
          <a:prstGeom prst="line">
            <a:avLst/>
          </a:prstGeom>
          <a:ln w="3175">
            <a:solidFill>
              <a:schemeClr val="bg1"/>
            </a:solidFill>
            <a:prstDash val="lgDash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27"/>
          <p:cNvSpPr txBox="1">
            <a:spLocks/>
          </p:cNvSpPr>
          <p:nvPr/>
        </p:nvSpPr>
        <p:spPr>
          <a:xfrm>
            <a:off x="281997" y="98326"/>
            <a:ext cx="1337675" cy="457200"/>
          </a:xfrm>
          <a:prstGeom prst="rect">
            <a:avLst/>
          </a:prstGeom>
        </p:spPr>
        <p:txBody>
          <a:bodyPr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spc="0" dirty="0">
                <a:solidFill>
                  <a:schemeClr val="accent5">
                    <a:lumMod val="7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C</a:t>
            </a:r>
            <a:r>
              <a:rPr lang="en-US" sz="2800" spc="0" dirty="0">
                <a:solidFill>
                  <a:schemeClr val="bg1">
                    <a:lumMod val="6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ontents</a:t>
            </a:r>
          </a:p>
        </p:txBody>
      </p:sp>
      <p:sp>
        <p:nvSpPr>
          <p:cNvPr id="85" name="TextBox 84"/>
          <p:cNvSpPr txBox="1"/>
          <p:nvPr/>
        </p:nvSpPr>
        <p:spPr>
          <a:xfrm>
            <a:off x="179512" y="1570597"/>
            <a:ext cx="208968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 err="1">
                <a:solidFill>
                  <a:schemeClr val="accent5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HE외계인설명서" panose="02020503020101020101" pitchFamily="18" charset="-127"/>
              </a:rPr>
              <a:t>생체모방기술</a:t>
            </a:r>
            <a:endParaRPr lang="ko-KR" altLang="en-US" sz="2000" spc="-150" dirty="0">
              <a:solidFill>
                <a:schemeClr val="accent5">
                  <a:lumMod val="7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HE외계인설명서" panose="02020503020101020101" pitchFamily="18" charset="-127"/>
            </a:endParaRPr>
          </a:p>
        </p:txBody>
      </p:sp>
      <p:sp>
        <p:nvSpPr>
          <p:cNvPr id="87" name="포인트가 5개인 별 86"/>
          <p:cNvSpPr/>
          <p:nvPr/>
        </p:nvSpPr>
        <p:spPr>
          <a:xfrm>
            <a:off x="1070539" y="1176923"/>
            <a:ext cx="288032" cy="288032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TextBox 112"/>
          <p:cNvSpPr txBox="1"/>
          <p:nvPr/>
        </p:nvSpPr>
        <p:spPr>
          <a:xfrm>
            <a:off x="3340455" y="2132485"/>
            <a:ext cx="22915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 err="1">
                <a:solidFill>
                  <a:schemeClr val="accent5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itchFamily="34" charset="0"/>
              </a:rPr>
              <a:t>생체모방로봇의</a:t>
            </a:r>
            <a:r>
              <a:rPr lang="ko-KR" altLang="en-US" sz="2000" spc="-150" dirty="0">
                <a:solidFill>
                  <a:schemeClr val="accent5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itchFamily="34" charset="0"/>
              </a:rPr>
              <a:t> 종류</a:t>
            </a:r>
          </a:p>
        </p:txBody>
      </p:sp>
      <p:sp>
        <p:nvSpPr>
          <p:cNvPr id="114" name="포인트가 5개인 별 113"/>
          <p:cNvSpPr/>
          <p:nvPr/>
        </p:nvSpPr>
        <p:spPr>
          <a:xfrm>
            <a:off x="4309450" y="1752987"/>
            <a:ext cx="288032" cy="288032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TextBox 115"/>
          <p:cNvSpPr txBox="1"/>
          <p:nvPr/>
        </p:nvSpPr>
        <p:spPr>
          <a:xfrm>
            <a:off x="6485923" y="1234998"/>
            <a:ext cx="22746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 err="1">
                <a:solidFill>
                  <a:schemeClr val="accent5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itchFamily="34" charset="0"/>
              </a:rPr>
              <a:t>생체모방로봇의</a:t>
            </a:r>
            <a:r>
              <a:rPr lang="ko-KR" altLang="en-US" spc="-150" dirty="0">
                <a:solidFill>
                  <a:schemeClr val="accent5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itchFamily="34" charset="0"/>
              </a:rPr>
              <a:t> 전망</a:t>
            </a:r>
          </a:p>
        </p:txBody>
      </p:sp>
      <p:sp>
        <p:nvSpPr>
          <p:cNvPr id="117" name="포인트가 5개인 별 116"/>
          <p:cNvSpPr/>
          <p:nvPr/>
        </p:nvSpPr>
        <p:spPr>
          <a:xfrm>
            <a:off x="7479251" y="843558"/>
            <a:ext cx="288032" cy="288032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TextBox 118"/>
          <p:cNvSpPr txBox="1"/>
          <p:nvPr/>
        </p:nvSpPr>
        <p:spPr>
          <a:xfrm>
            <a:off x="1382382" y="3658833"/>
            <a:ext cx="231956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 err="1">
                <a:solidFill>
                  <a:schemeClr val="accent5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itchFamily="34" charset="0"/>
              </a:rPr>
              <a:t>생체모방로봇</a:t>
            </a:r>
            <a:endParaRPr lang="ko-KR" altLang="en-US" sz="2000" spc="-150" dirty="0">
              <a:solidFill>
                <a:schemeClr val="accent5">
                  <a:lumMod val="7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Calibri" pitchFamily="34" charset="0"/>
            </a:endParaRPr>
          </a:p>
        </p:txBody>
      </p:sp>
      <p:sp>
        <p:nvSpPr>
          <p:cNvPr id="120" name="포인트가 5개인 별 119"/>
          <p:cNvSpPr/>
          <p:nvPr/>
        </p:nvSpPr>
        <p:spPr>
          <a:xfrm>
            <a:off x="2366683" y="3265155"/>
            <a:ext cx="288032" cy="288032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TextBox 121"/>
          <p:cNvSpPr txBox="1"/>
          <p:nvPr/>
        </p:nvSpPr>
        <p:spPr>
          <a:xfrm>
            <a:off x="5343625" y="3174364"/>
            <a:ext cx="24497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>
                <a:solidFill>
                  <a:schemeClr val="accent5">
                    <a:lumMod val="7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Calibri" pitchFamily="34" charset="0"/>
              </a:rPr>
              <a:t>연구 현황</a:t>
            </a:r>
          </a:p>
        </p:txBody>
      </p:sp>
      <p:sp>
        <p:nvSpPr>
          <p:cNvPr id="123" name="포인트가 5개인 별 122"/>
          <p:cNvSpPr/>
          <p:nvPr/>
        </p:nvSpPr>
        <p:spPr>
          <a:xfrm>
            <a:off x="6397682" y="2787774"/>
            <a:ext cx="288032" cy="288032"/>
          </a:xfrm>
          <a:prstGeom prst="star5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0048666"/>
      </p:ext>
    </p:extLst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/>
      <p:bldP spid="87" grpId="0" animBg="1"/>
      <p:bldP spid="113" grpId="0"/>
      <p:bldP spid="114" grpId="0" animBg="1"/>
      <p:bldP spid="116" grpId="0"/>
      <p:bldP spid="117" grpId="0" animBg="1"/>
      <p:bldP spid="119" grpId="0"/>
      <p:bldP spid="120" grpId="0" animBg="1"/>
      <p:bldP spid="122" grpId="0"/>
      <p:bldP spid="12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Box 81"/>
          <p:cNvSpPr txBox="1"/>
          <p:nvPr/>
        </p:nvSpPr>
        <p:spPr>
          <a:xfrm>
            <a:off x="2123728" y="1803469"/>
            <a:ext cx="48245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200" b="1" dirty="0">
                <a:solidFill>
                  <a:schemeClr val="accent5">
                    <a:lumMod val="75000"/>
                  </a:schemeClr>
                </a:solidFill>
                <a:effectLst>
                  <a:innerShdw blurRad="63500" dist="50800" dir="5400000">
                    <a:prstClr val="black">
                      <a:alpha val="50000"/>
                    </a:prstClr>
                  </a:innerShdw>
                </a:effectLst>
                <a:latin typeface="Agency FB" pitchFamily="34" charset="0"/>
                <a:ea typeface="나눔고딕" pitchFamily="50" charset="-127"/>
                <a:cs typeface="Calibri" pitchFamily="34" charset="0"/>
              </a:rPr>
              <a:t>Thank You</a:t>
            </a:r>
            <a:endParaRPr lang="ko-KR" altLang="en-US" sz="7200" b="1" dirty="0">
              <a:solidFill>
                <a:schemeClr val="accent5">
                  <a:lumMod val="75000"/>
                </a:schemeClr>
              </a:solidFill>
              <a:effectLst>
                <a:innerShdw blurRad="63500" dist="50800" dir="5400000">
                  <a:prstClr val="black">
                    <a:alpha val="50000"/>
                  </a:prstClr>
                </a:innerShdw>
              </a:effectLst>
              <a:latin typeface="Agency FB" pitchFamily="34" charset="0"/>
              <a:ea typeface="나눔고딕" pitchFamily="50" charset="-127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7246019"/>
      </p:ext>
    </p:extLst>
  </p:cSld>
  <p:clrMapOvr>
    <a:masterClrMapping/>
  </p:clrMapOvr>
  <p:transition spd="slow">
    <p:split orient="vert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7"/>
          <p:cNvSpPr txBox="1">
            <a:spLocks/>
          </p:cNvSpPr>
          <p:nvPr/>
        </p:nvSpPr>
        <p:spPr>
          <a:xfrm>
            <a:off x="281997" y="98326"/>
            <a:ext cx="4181266" cy="457200"/>
          </a:xfrm>
          <a:prstGeom prst="rect">
            <a:avLst/>
          </a:prstGeom>
        </p:spPr>
        <p:txBody>
          <a:bodyPr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spc="0" dirty="0">
                <a:solidFill>
                  <a:schemeClr val="accent5">
                    <a:lumMod val="7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C</a:t>
            </a:r>
            <a:r>
              <a:rPr lang="en-US" sz="2800" spc="0" dirty="0">
                <a:solidFill>
                  <a:schemeClr val="bg1">
                    <a:lumMod val="6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hapter 1</a:t>
            </a:r>
          </a:p>
        </p:txBody>
      </p:sp>
      <p:sp>
        <p:nvSpPr>
          <p:cNvPr id="83" name="Text Placeholder 27"/>
          <p:cNvSpPr txBox="1">
            <a:spLocks/>
          </p:cNvSpPr>
          <p:nvPr/>
        </p:nvSpPr>
        <p:spPr>
          <a:xfrm>
            <a:off x="281997" y="514257"/>
            <a:ext cx="4181266" cy="457200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b="0" spc="0" dirty="0" err="1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생체모방기술</a:t>
            </a:r>
            <a:r>
              <a:rPr lang="ko-KR" altLang="en-US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 </a:t>
            </a:r>
            <a:r>
              <a:rPr lang="en-US" altLang="ko-KR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(</a:t>
            </a:r>
            <a:r>
              <a:rPr lang="en-US" altLang="ko-KR" sz="2000" b="0" spc="0" dirty="0" err="1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Biomimetics</a:t>
            </a:r>
            <a:r>
              <a:rPr lang="en-US" altLang="ko-KR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)</a:t>
            </a:r>
            <a:endParaRPr lang="en-US" sz="2000" b="0" spc="0" dirty="0">
              <a:solidFill>
                <a:schemeClr val="bg1">
                  <a:lumMod val="6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8983" y="1084870"/>
            <a:ext cx="5953110" cy="2999048"/>
          </a:xfrm>
          <a:prstGeom prst="rect">
            <a:avLst/>
          </a:prstGeom>
        </p:spPr>
      </p:pic>
      <p:sp>
        <p:nvSpPr>
          <p:cNvPr id="8" name="Round Same Side Corner Rectangle 55"/>
          <p:cNvSpPr/>
          <p:nvPr/>
        </p:nvSpPr>
        <p:spPr>
          <a:xfrm rot="10800000" flipH="1">
            <a:off x="1024601" y="4299942"/>
            <a:ext cx="72000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10" name="Text Placeholder 27"/>
          <p:cNvSpPr txBox="1">
            <a:spLocks/>
          </p:cNvSpPr>
          <p:nvPr/>
        </p:nvSpPr>
        <p:spPr>
          <a:xfrm>
            <a:off x="1187624" y="4225828"/>
            <a:ext cx="7285805" cy="774868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생물체가 갖고 있는 다양한 기능을 인위적으로 모방하여 이용하는 기술</a:t>
            </a:r>
          </a:p>
          <a:p>
            <a:pPr algn="l"/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578698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7"/>
          <p:cNvSpPr txBox="1">
            <a:spLocks/>
          </p:cNvSpPr>
          <p:nvPr/>
        </p:nvSpPr>
        <p:spPr>
          <a:xfrm>
            <a:off x="281997" y="98326"/>
            <a:ext cx="4181266" cy="457200"/>
          </a:xfrm>
          <a:prstGeom prst="rect">
            <a:avLst/>
          </a:prstGeom>
        </p:spPr>
        <p:txBody>
          <a:bodyPr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spc="0" dirty="0">
                <a:solidFill>
                  <a:schemeClr val="accent5">
                    <a:lumMod val="7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C</a:t>
            </a:r>
            <a:r>
              <a:rPr lang="en-US" sz="2800" spc="0" dirty="0">
                <a:solidFill>
                  <a:schemeClr val="bg1">
                    <a:lumMod val="6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hapter 1</a:t>
            </a:r>
          </a:p>
        </p:txBody>
      </p:sp>
      <p:sp>
        <p:nvSpPr>
          <p:cNvPr id="83" name="Text Placeholder 27"/>
          <p:cNvSpPr txBox="1">
            <a:spLocks/>
          </p:cNvSpPr>
          <p:nvPr/>
        </p:nvSpPr>
        <p:spPr>
          <a:xfrm>
            <a:off x="281997" y="514257"/>
            <a:ext cx="4181266" cy="457200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b="0" spc="0" dirty="0" err="1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생체모방기술의</a:t>
            </a:r>
            <a:r>
              <a:rPr lang="ko-KR" altLang="en-US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 역사</a:t>
            </a:r>
            <a:endParaRPr lang="en-US" sz="2000" b="0" spc="0" dirty="0">
              <a:solidFill>
                <a:schemeClr val="bg1">
                  <a:lumMod val="6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itchFamily="34" charset="0"/>
            </a:endParaRPr>
          </a:p>
        </p:txBody>
      </p:sp>
      <p:sp>
        <p:nvSpPr>
          <p:cNvPr id="8" name="Round Same Side Corner Rectangle 55"/>
          <p:cNvSpPr/>
          <p:nvPr/>
        </p:nvSpPr>
        <p:spPr>
          <a:xfrm rot="10800000" flipH="1">
            <a:off x="827583" y="1391243"/>
            <a:ext cx="74405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10" name="Text Placeholder 27"/>
          <p:cNvSpPr txBox="1">
            <a:spLocks/>
          </p:cNvSpPr>
          <p:nvPr/>
        </p:nvSpPr>
        <p:spPr>
          <a:xfrm>
            <a:off x="931310" y="1205374"/>
            <a:ext cx="7529122" cy="1502668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원시시대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에 사용하였던 칼과 화살촉 등의 사냥 무기들은 짐승의 날카로운 발톱을 보고 만들었다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</a:p>
          <a:p>
            <a:pPr algn="l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다른 생물들의 생활과 자연을 관찰하면서 필요에 맞는 지식을 얻어 적용함으로써 생체모방을 하고 있었던 것이다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7" name="Text Placeholder 27"/>
          <p:cNvSpPr txBox="1">
            <a:spLocks/>
          </p:cNvSpPr>
          <p:nvPr/>
        </p:nvSpPr>
        <p:spPr>
          <a:xfrm>
            <a:off x="901989" y="2609581"/>
            <a:ext cx="7529122" cy="1502668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dirty="0" err="1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재닌</a:t>
            </a:r>
            <a:r>
              <a:rPr lang="ko-KR" altLang="en-US" sz="200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200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M. </a:t>
            </a:r>
            <a:r>
              <a:rPr lang="ko-KR" altLang="en-US" sz="2000" dirty="0" err="1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베니어스</a:t>
            </a:r>
            <a:r>
              <a:rPr lang="en-US" altLang="ko-KR" sz="200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(Janine </a:t>
            </a:r>
            <a:r>
              <a:rPr lang="en-US" altLang="ko-KR" sz="2000" dirty="0" err="1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Benyus</a:t>
            </a:r>
            <a:r>
              <a:rPr lang="en-US" altLang="ko-KR" sz="200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)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는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1997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년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'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생체모방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'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을 썼으며 그 책에서 자연의 설계 및 프로세스를 모방하여 지속 가능한 해결책을 찾아내는 학문에 대해 이야기 하였으며 그 학문의 이름을 </a:t>
            </a:r>
            <a:r>
              <a:rPr lang="ko-KR" alt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생체모방이라고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지었다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11" name="Round Same Side Corner Rectangle 55"/>
          <p:cNvSpPr/>
          <p:nvPr/>
        </p:nvSpPr>
        <p:spPr>
          <a:xfrm rot="10800000" flipH="1">
            <a:off x="827583" y="2890717"/>
            <a:ext cx="74405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8332606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/>
      <p:bldP spid="7" grpId="0"/>
      <p:bldP spid="1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7"/>
          <p:cNvSpPr txBox="1">
            <a:spLocks/>
          </p:cNvSpPr>
          <p:nvPr/>
        </p:nvSpPr>
        <p:spPr>
          <a:xfrm>
            <a:off x="303261" y="162118"/>
            <a:ext cx="3032668" cy="457200"/>
          </a:xfrm>
          <a:prstGeom prst="rect">
            <a:avLst/>
          </a:prstGeom>
        </p:spPr>
        <p:txBody>
          <a:bodyPr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spc="0" dirty="0" err="1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HE외계인설명서" panose="02020503020101020101" pitchFamily="18" charset="-127"/>
              </a:rPr>
              <a:t>생체모방기술</a:t>
            </a:r>
            <a:r>
              <a:rPr lang="ko-KR" altLang="en-US" sz="2000" spc="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HE외계인설명서" panose="02020503020101020101" pitchFamily="18" charset="-127"/>
              </a:rPr>
              <a:t> 분야</a:t>
            </a:r>
            <a:endParaRPr lang="en-US" sz="2000" spc="0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HE외계인설명서" panose="02020503020101020101" pitchFamily="18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630162" y="915566"/>
            <a:ext cx="2336219" cy="1525563"/>
            <a:chOff x="630162" y="915566"/>
            <a:chExt cx="2336219" cy="1525563"/>
          </a:xfrm>
        </p:grpSpPr>
        <p:sp>
          <p:nvSpPr>
            <p:cNvPr id="83" name="모서리가 둥근 직사각형 82"/>
            <p:cNvSpPr/>
            <p:nvPr/>
          </p:nvSpPr>
          <p:spPr>
            <a:xfrm>
              <a:off x="944483" y="1366021"/>
              <a:ext cx="1956736" cy="1075108"/>
            </a:xfrm>
            <a:prstGeom prst="roundRect">
              <a:avLst>
                <a:gd name="adj" fmla="val 816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자유형 4"/>
            <p:cNvSpPr/>
            <p:nvPr/>
          </p:nvSpPr>
          <p:spPr>
            <a:xfrm>
              <a:off x="774178" y="1059582"/>
              <a:ext cx="429504" cy="511566"/>
            </a:xfrm>
            <a:custGeom>
              <a:avLst/>
              <a:gdLst>
                <a:gd name="connsiteX0" fmla="*/ 434392 w 508291"/>
                <a:gd name="connsiteY0" fmla="*/ 510957 h 511566"/>
                <a:gd name="connsiteX1" fmla="*/ 52 w 508291"/>
                <a:gd name="connsiteY1" fmla="*/ 23277 h 511566"/>
                <a:gd name="connsiteX2" fmla="*/ 464872 w 508291"/>
                <a:gd name="connsiteY2" fmla="*/ 122337 h 511566"/>
                <a:gd name="connsiteX3" fmla="*/ 434392 w 508291"/>
                <a:gd name="connsiteY3" fmla="*/ 510957 h 511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291" h="511566">
                  <a:moveTo>
                    <a:pt x="434392" y="510957"/>
                  </a:moveTo>
                  <a:cubicBezTo>
                    <a:pt x="356922" y="494447"/>
                    <a:pt x="-5028" y="88047"/>
                    <a:pt x="52" y="23277"/>
                  </a:cubicBezTo>
                  <a:cubicBezTo>
                    <a:pt x="5132" y="-41493"/>
                    <a:pt x="391212" y="41057"/>
                    <a:pt x="464872" y="122337"/>
                  </a:cubicBezTo>
                  <a:cubicBezTo>
                    <a:pt x="538532" y="203617"/>
                    <a:pt x="511862" y="527467"/>
                    <a:pt x="434392" y="510957"/>
                  </a:cubicBezTo>
                  <a:close/>
                </a:path>
              </a:pathLst>
            </a:custGeom>
            <a:noFill/>
            <a:ln w="9525">
              <a:solidFill>
                <a:schemeClr val="accent5">
                  <a:lumMod val="7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876700" y="1607655"/>
              <a:ext cx="208968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 spc="-150" dirty="0">
                  <a:solidFill>
                    <a:schemeClr val="accent5">
                      <a:lumMod val="75000"/>
                    </a:schemeClr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  <a:cs typeface="THE외계인설명서" panose="02020503020101020101" pitchFamily="18" charset="-127"/>
                </a:rPr>
                <a:t>디자인</a:t>
              </a:r>
            </a:p>
          </p:txBody>
        </p:sp>
        <p:sp>
          <p:nvSpPr>
            <p:cNvPr id="86" name="타원 85"/>
            <p:cNvSpPr/>
            <p:nvPr/>
          </p:nvSpPr>
          <p:spPr>
            <a:xfrm>
              <a:off x="1088515" y="1499715"/>
              <a:ext cx="144000" cy="144000"/>
            </a:xfrm>
            <a:prstGeom prst="ellipse">
              <a:avLst/>
            </a:prstGeom>
            <a:noFill/>
            <a:ln w="12700">
              <a:solidFill>
                <a:schemeClr val="bg1">
                  <a:lumMod val="6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포인트가 5개인 별 86"/>
            <p:cNvSpPr/>
            <p:nvPr/>
          </p:nvSpPr>
          <p:spPr>
            <a:xfrm>
              <a:off x="630162" y="915566"/>
              <a:ext cx="288032" cy="288032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3356065" y="339502"/>
            <a:ext cx="2307155" cy="1525563"/>
            <a:chOff x="3356065" y="339502"/>
            <a:chExt cx="2307155" cy="1525563"/>
          </a:xfrm>
        </p:grpSpPr>
        <p:sp>
          <p:nvSpPr>
            <p:cNvPr id="94" name="모서리가 둥근 직사각형 93"/>
            <p:cNvSpPr/>
            <p:nvPr/>
          </p:nvSpPr>
          <p:spPr>
            <a:xfrm>
              <a:off x="3670386" y="789957"/>
              <a:ext cx="1956736" cy="1075108"/>
            </a:xfrm>
            <a:prstGeom prst="roundRect">
              <a:avLst>
                <a:gd name="adj" fmla="val 816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자유형 94"/>
            <p:cNvSpPr/>
            <p:nvPr/>
          </p:nvSpPr>
          <p:spPr>
            <a:xfrm>
              <a:off x="3500081" y="483518"/>
              <a:ext cx="429504" cy="511566"/>
            </a:xfrm>
            <a:custGeom>
              <a:avLst/>
              <a:gdLst>
                <a:gd name="connsiteX0" fmla="*/ 434392 w 508291"/>
                <a:gd name="connsiteY0" fmla="*/ 510957 h 511566"/>
                <a:gd name="connsiteX1" fmla="*/ 52 w 508291"/>
                <a:gd name="connsiteY1" fmla="*/ 23277 h 511566"/>
                <a:gd name="connsiteX2" fmla="*/ 464872 w 508291"/>
                <a:gd name="connsiteY2" fmla="*/ 122337 h 511566"/>
                <a:gd name="connsiteX3" fmla="*/ 434392 w 508291"/>
                <a:gd name="connsiteY3" fmla="*/ 510957 h 511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291" h="511566">
                  <a:moveTo>
                    <a:pt x="434392" y="510957"/>
                  </a:moveTo>
                  <a:cubicBezTo>
                    <a:pt x="356922" y="494447"/>
                    <a:pt x="-5028" y="88047"/>
                    <a:pt x="52" y="23277"/>
                  </a:cubicBezTo>
                  <a:cubicBezTo>
                    <a:pt x="5132" y="-41493"/>
                    <a:pt x="391212" y="41057"/>
                    <a:pt x="464872" y="122337"/>
                  </a:cubicBezTo>
                  <a:cubicBezTo>
                    <a:pt x="538532" y="203617"/>
                    <a:pt x="511862" y="527467"/>
                    <a:pt x="434392" y="510957"/>
                  </a:cubicBezTo>
                  <a:close/>
                </a:path>
              </a:pathLst>
            </a:custGeom>
            <a:noFill/>
            <a:ln w="9525">
              <a:solidFill>
                <a:schemeClr val="accent5">
                  <a:lumMod val="7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3573539" y="1081702"/>
              <a:ext cx="208968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 spc="-150" dirty="0">
                  <a:solidFill>
                    <a:schemeClr val="accent5">
                      <a:lumMod val="75000"/>
                    </a:schemeClr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  <a:cs typeface="Calibri" pitchFamily="34" charset="0"/>
                </a:rPr>
                <a:t>농업</a:t>
              </a:r>
            </a:p>
          </p:txBody>
        </p:sp>
        <p:sp>
          <p:nvSpPr>
            <p:cNvPr id="98" name="타원 97"/>
            <p:cNvSpPr/>
            <p:nvPr/>
          </p:nvSpPr>
          <p:spPr>
            <a:xfrm>
              <a:off x="3814418" y="923651"/>
              <a:ext cx="144000" cy="144000"/>
            </a:xfrm>
            <a:prstGeom prst="ellipse">
              <a:avLst/>
            </a:prstGeom>
            <a:noFill/>
            <a:ln w="12700">
              <a:solidFill>
                <a:schemeClr val="bg1">
                  <a:lumMod val="6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포인트가 5개인 별 98"/>
            <p:cNvSpPr/>
            <p:nvPr/>
          </p:nvSpPr>
          <p:spPr>
            <a:xfrm>
              <a:off x="3356065" y="339502"/>
              <a:ext cx="288032" cy="288032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8" name="그룹 7"/>
          <p:cNvGrpSpPr/>
          <p:nvPr/>
        </p:nvGrpSpPr>
        <p:grpSpPr>
          <a:xfrm>
            <a:off x="617899" y="2897157"/>
            <a:ext cx="2348482" cy="1525563"/>
            <a:chOff x="1043608" y="2918395"/>
            <a:chExt cx="2348482" cy="1525563"/>
          </a:xfrm>
        </p:grpSpPr>
        <p:sp>
          <p:nvSpPr>
            <p:cNvPr id="88" name="모서리가 둥근 직사각형 87"/>
            <p:cNvSpPr/>
            <p:nvPr/>
          </p:nvSpPr>
          <p:spPr>
            <a:xfrm>
              <a:off x="1357929" y="3368850"/>
              <a:ext cx="1956736" cy="1075108"/>
            </a:xfrm>
            <a:prstGeom prst="roundRect">
              <a:avLst>
                <a:gd name="adj" fmla="val 816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9" name="자유형 88"/>
            <p:cNvSpPr/>
            <p:nvPr/>
          </p:nvSpPr>
          <p:spPr>
            <a:xfrm>
              <a:off x="1187624" y="3062411"/>
              <a:ext cx="429504" cy="511566"/>
            </a:xfrm>
            <a:custGeom>
              <a:avLst/>
              <a:gdLst>
                <a:gd name="connsiteX0" fmla="*/ 434392 w 508291"/>
                <a:gd name="connsiteY0" fmla="*/ 510957 h 511566"/>
                <a:gd name="connsiteX1" fmla="*/ 52 w 508291"/>
                <a:gd name="connsiteY1" fmla="*/ 23277 h 511566"/>
                <a:gd name="connsiteX2" fmla="*/ 464872 w 508291"/>
                <a:gd name="connsiteY2" fmla="*/ 122337 h 511566"/>
                <a:gd name="connsiteX3" fmla="*/ 434392 w 508291"/>
                <a:gd name="connsiteY3" fmla="*/ 510957 h 511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291" h="511566">
                  <a:moveTo>
                    <a:pt x="434392" y="510957"/>
                  </a:moveTo>
                  <a:cubicBezTo>
                    <a:pt x="356922" y="494447"/>
                    <a:pt x="-5028" y="88047"/>
                    <a:pt x="52" y="23277"/>
                  </a:cubicBezTo>
                  <a:cubicBezTo>
                    <a:pt x="5132" y="-41493"/>
                    <a:pt x="391212" y="41057"/>
                    <a:pt x="464872" y="122337"/>
                  </a:cubicBezTo>
                  <a:cubicBezTo>
                    <a:pt x="538532" y="203617"/>
                    <a:pt x="511862" y="527467"/>
                    <a:pt x="434392" y="510957"/>
                  </a:cubicBezTo>
                  <a:close/>
                </a:path>
              </a:pathLst>
            </a:custGeom>
            <a:noFill/>
            <a:ln w="9525">
              <a:solidFill>
                <a:schemeClr val="accent5">
                  <a:lumMod val="7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1302409" y="3617549"/>
              <a:ext cx="208968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 spc="-150" dirty="0">
                  <a:solidFill>
                    <a:schemeClr val="accent5">
                      <a:lumMod val="75000"/>
                    </a:schemeClr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  <a:cs typeface="Calibri" pitchFamily="34" charset="0"/>
                </a:rPr>
                <a:t>산업 생태학</a:t>
              </a:r>
            </a:p>
          </p:txBody>
        </p:sp>
        <p:sp>
          <p:nvSpPr>
            <p:cNvPr id="92" name="타원 91"/>
            <p:cNvSpPr/>
            <p:nvPr/>
          </p:nvSpPr>
          <p:spPr>
            <a:xfrm>
              <a:off x="1501961" y="3502544"/>
              <a:ext cx="144000" cy="144000"/>
            </a:xfrm>
            <a:prstGeom prst="ellipse">
              <a:avLst/>
            </a:prstGeom>
            <a:noFill/>
            <a:ln w="12700">
              <a:solidFill>
                <a:schemeClr val="bg1">
                  <a:lumMod val="6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3" name="포인트가 5개인 별 92"/>
            <p:cNvSpPr/>
            <p:nvPr/>
          </p:nvSpPr>
          <p:spPr>
            <a:xfrm>
              <a:off x="1043608" y="2918395"/>
              <a:ext cx="288032" cy="288032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" name="그룹 6"/>
          <p:cNvGrpSpPr/>
          <p:nvPr/>
        </p:nvGrpSpPr>
        <p:grpSpPr>
          <a:xfrm>
            <a:off x="3356065" y="2718524"/>
            <a:ext cx="2329811" cy="1525563"/>
            <a:chOff x="4427984" y="2931790"/>
            <a:chExt cx="2329811" cy="1525563"/>
          </a:xfrm>
        </p:grpSpPr>
        <p:sp>
          <p:nvSpPr>
            <p:cNvPr id="100" name="모서리가 둥근 직사각형 99"/>
            <p:cNvSpPr/>
            <p:nvPr/>
          </p:nvSpPr>
          <p:spPr>
            <a:xfrm>
              <a:off x="4742305" y="3382245"/>
              <a:ext cx="1956736" cy="1075108"/>
            </a:xfrm>
            <a:prstGeom prst="roundRect">
              <a:avLst>
                <a:gd name="adj" fmla="val 816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1" name="자유형 100"/>
            <p:cNvSpPr/>
            <p:nvPr/>
          </p:nvSpPr>
          <p:spPr>
            <a:xfrm>
              <a:off x="4572000" y="3075806"/>
              <a:ext cx="429504" cy="511566"/>
            </a:xfrm>
            <a:custGeom>
              <a:avLst/>
              <a:gdLst>
                <a:gd name="connsiteX0" fmla="*/ 434392 w 508291"/>
                <a:gd name="connsiteY0" fmla="*/ 510957 h 511566"/>
                <a:gd name="connsiteX1" fmla="*/ 52 w 508291"/>
                <a:gd name="connsiteY1" fmla="*/ 23277 h 511566"/>
                <a:gd name="connsiteX2" fmla="*/ 464872 w 508291"/>
                <a:gd name="connsiteY2" fmla="*/ 122337 h 511566"/>
                <a:gd name="connsiteX3" fmla="*/ 434392 w 508291"/>
                <a:gd name="connsiteY3" fmla="*/ 510957 h 511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291" h="511566">
                  <a:moveTo>
                    <a:pt x="434392" y="510957"/>
                  </a:moveTo>
                  <a:cubicBezTo>
                    <a:pt x="356922" y="494447"/>
                    <a:pt x="-5028" y="88047"/>
                    <a:pt x="52" y="23277"/>
                  </a:cubicBezTo>
                  <a:cubicBezTo>
                    <a:pt x="5132" y="-41493"/>
                    <a:pt x="391212" y="41057"/>
                    <a:pt x="464872" y="122337"/>
                  </a:cubicBezTo>
                  <a:cubicBezTo>
                    <a:pt x="538532" y="203617"/>
                    <a:pt x="511862" y="527467"/>
                    <a:pt x="434392" y="510957"/>
                  </a:cubicBezTo>
                  <a:close/>
                </a:path>
              </a:pathLst>
            </a:custGeom>
            <a:noFill/>
            <a:ln w="9525">
              <a:solidFill>
                <a:schemeClr val="accent5">
                  <a:lumMod val="7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3" name="TextBox 102"/>
            <p:cNvSpPr txBox="1"/>
            <p:nvPr/>
          </p:nvSpPr>
          <p:spPr>
            <a:xfrm>
              <a:off x="4668114" y="3645619"/>
              <a:ext cx="208968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 spc="-150" dirty="0">
                  <a:solidFill>
                    <a:schemeClr val="accent5">
                      <a:lumMod val="75000"/>
                    </a:schemeClr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  <a:cs typeface="Calibri" pitchFamily="34" charset="0"/>
                </a:rPr>
                <a:t>의약</a:t>
              </a:r>
            </a:p>
          </p:txBody>
        </p:sp>
        <p:sp>
          <p:nvSpPr>
            <p:cNvPr id="104" name="타원 103"/>
            <p:cNvSpPr/>
            <p:nvPr/>
          </p:nvSpPr>
          <p:spPr>
            <a:xfrm>
              <a:off x="4886337" y="3515939"/>
              <a:ext cx="144000" cy="144000"/>
            </a:xfrm>
            <a:prstGeom prst="ellipse">
              <a:avLst/>
            </a:prstGeom>
            <a:noFill/>
            <a:ln w="12700">
              <a:solidFill>
                <a:schemeClr val="bg1">
                  <a:lumMod val="6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5" name="포인트가 5개인 별 104"/>
            <p:cNvSpPr/>
            <p:nvPr/>
          </p:nvSpPr>
          <p:spPr>
            <a:xfrm>
              <a:off x="4427984" y="2931790"/>
              <a:ext cx="288032" cy="288032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6228184" y="735686"/>
            <a:ext cx="2271057" cy="1525563"/>
            <a:chOff x="6319385" y="1297538"/>
            <a:chExt cx="2271057" cy="1525563"/>
          </a:xfrm>
        </p:grpSpPr>
        <p:sp>
          <p:nvSpPr>
            <p:cNvPr id="106" name="모서리가 둥근 직사각형 105"/>
            <p:cNvSpPr/>
            <p:nvPr/>
          </p:nvSpPr>
          <p:spPr>
            <a:xfrm>
              <a:off x="6633706" y="1747993"/>
              <a:ext cx="1956736" cy="1075108"/>
            </a:xfrm>
            <a:prstGeom prst="roundRect">
              <a:avLst>
                <a:gd name="adj" fmla="val 816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" name="자유형 106"/>
            <p:cNvSpPr/>
            <p:nvPr/>
          </p:nvSpPr>
          <p:spPr>
            <a:xfrm>
              <a:off x="6463401" y="1441554"/>
              <a:ext cx="429504" cy="511566"/>
            </a:xfrm>
            <a:custGeom>
              <a:avLst/>
              <a:gdLst>
                <a:gd name="connsiteX0" fmla="*/ 434392 w 508291"/>
                <a:gd name="connsiteY0" fmla="*/ 510957 h 511566"/>
                <a:gd name="connsiteX1" fmla="*/ 52 w 508291"/>
                <a:gd name="connsiteY1" fmla="*/ 23277 h 511566"/>
                <a:gd name="connsiteX2" fmla="*/ 464872 w 508291"/>
                <a:gd name="connsiteY2" fmla="*/ 122337 h 511566"/>
                <a:gd name="connsiteX3" fmla="*/ 434392 w 508291"/>
                <a:gd name="connsiteY3" fmla="*/ 510957 h 511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291" h="511566">
                  <a:moveTo>
                    <a:pt x="434392" y="510957"/>
                  </a:moveTo>
                  <a:cubicBezTo>
                    <a:pt x="356922" y="494447"/>
                    <a:pt x="-5028" y="88047"/>
                    <a:pt x="52" y="23277"/>
                  </a:cubicBezTo>
                  <a:cubicBezTo>
                    <a:pt x="5132" y="-41493"/>
                    <a:pt x="391212" y="41057"/>
                    <a:pt x="464872" y="122337"/>
                  </a:cubicBezTo>
                  <a:cubicBezTo>
                    <a:pt x="538532" y="203617"/>
                    <a:pt x="511862" y="527467"/>
                    <a:pt x="434392" y="510957"/>
                  </a:cubicBezTo>
                  <a:close/>
                </a:path>
              </a:pathLst>
            </a:custGeom>
            <a:noFill/>
            <a:ln w="9525">
              <a:solidFill>
                <a:schemeClr val="accent5">
                  <a:lumMod val="7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6500761" y="1999684"/>
              <a:ext cx="208968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 spc="-150" dirty="0">
                  <a:solidFill>
                    <a:schemeClr val="accent5">
                      <a:lumMod val="75000"/>
                    </a:schemeClr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  <a:cs typeface="Calibri" pitchFamily="34" charset="0"/>
                </a:rPr>
                <a:t>에너지</a:t>
              </a:r>
            </a:p>
          </p:txBody>
        </p:sp>
        <p:sp>
          <p:nvSpPr>
            <p:cNvPr id="110" name="타원 109"/>
            <p:cNvSpPr/>
            <p:nvPr/>
          </p:nvSpPr>
          <p:spPr>
            <a:xfrm>
              <a:off x="6777738" y="1881687"/>
              <a:ext cx="144000" cy="144000"/>
            </a:xfrm>
            <a:prstGeom prst="ellipse">
              <a:avLst/>
            </a:prstGeom>
            <a:noFill/>
            <a:ln w="12700">
              <a:solidFill>
                <a:schemeClr val="bg1">
                  <a:lumMod val="6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" name="포인트가 5개인 별 110"/>
            <p:cNvSpPr/>
            <p:nvPr/>
          </p:nvSpPr>
          <p:spPr>
            <a:xfrm>
              <a:off x="6319385" y="1297538"/>
              <a:ext cx="288032" cy="288032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42" name="그룹 41"/>
          <p:cNvGrpSpPr/>
          <p:nvPr/>
        </p:nvGrpSpPr>
        <p:grpSpPr>
          <a:xfrm>
            <a:off x="6309600" y="2907393"/>
            <a:ext cx="2329811" cy="1525563"/>
            <a:chOff x="4427984" y="2931790"/>
            <a:chExt cx="2329811" cy="1525563"/>
          </a:xfrm>
        </p:grpSpPr>
        <p:sp>
          <p:nvSpPr>
            <p:cNvPr id="43" name="모서리가 둥근 직사각형 99"/>
            <p:cNvSpPr/>
            <p:nvPr/>
          </p:nvSpPr>
          <p:spPr>
            <a:xfrm>
              <a:off x="4742305" y="3382245"/>
              <a:ext cx="1956736" cy="1075108"/>
            </a:xfrm>
            <a:prstGeom prst="roundRect">
              <a:avLst>
                <a:gd name="adj" fmla="val 816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4" name="자유형 100"/>
            <p:cNvSpPr/>
            <p:nvPr/>
          </p:nvSpPr>
          <p:spPr>
            <a:xfrm>
              <a:off x="4572000" y="3075806"/>
              <a:ext cx="429504" cy="511566"/>
            </a:xfrm>
            <a:custGeom>
              <a:avLst/>
              <a:gdLst>
                <a:gd name="connsiteX0" fmla="*/ 434392 w 508291"/>
                <a:gd name="connsiteY0" fmla="*/ 510957 h 511566"/>
                <a:gd name="connsiteX1" fmla="*/ 52 w 508291"/>
                <a:gd name="connsiteY1" fmla="*/ 23277 h 511566"/>
                <a:gd name="connsiteX2" fmla="*/ 464872 w 508291"/>
                <a:gd name="connsiteY2" fmla="*/ 122337 h 511566"/>
                <a:gd name="connsiteX3" fmla="*/ 434392 w 508291"/>
                <a:gd name="connsiteY3" fmla="*/ 510957 h 511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291" h="511566">
                  <a:moveTo>
                    <a:pt x="434392" y="510957"/>
                  </a:moveTo>
                  <a:cubicBezTo>
                    <a:pt x="356922" y="494447"/>
                    <a:pt x="-5028" y="88047"/>
                    <a:pt x="52" y="23277"/>
                  </a:cubicBezTo>
                  <a:cubicBezTo>
                    <a:pt x="5132" y="-41493"/>
                    <a:pt x="391212" y="41057"/>
                    <a:pt x="464872" y="122337"/>
                  </a:cubicBezTo>
                  <a:cubicBezTo>
                    <a:pt x="538532" y="203617"/>
                    <a:pt x="511862" y="527467"/>
                    <a:pt x="434392" y="510957"/>
                  </a:cubicBezTo>
                  <a:close/>
                </a:path>
              </a:pathLst>
            </a:custGeom>
            <a:noFill/>
            <a:ln w="9525">
              <a:solidFill>
                <a:schemeClr val="accent5">
                  <a:lumMod val="7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668114" y="3645619"/>
              <a:ext cx="208968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 spc="-150" dirty="0">
                  <a:solidFill>
                    <a:schemeClr val="accent5">
                      <a:lumMod val="75000"/>
                    </a:schemeClr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  <a:cs typeface="Calibri" pitchFamily="34" charset="0"/>
                </a:rPr>
                <a:t>컴퓨터 공학</a:t>
              </a:r>
            </a:p>
          </p:txBody>
        </p:sp>
        <p:sp>
          <p:nvSpPr>
            <p:cNvPr id="46" name="타원 45"/>
            <p:cNvSpPr/>
            <p:nvPr/>
          </p:nvSpPr>
          <p:spPr>
            <a:xfrm>
              <a:off x="4886337" y="3515939"/>
              <a:ext cx="144000" cy="144000"/>
            </a:xfrm>
            <a:prstGeom prst="ellipse">
              <a:avLst/>
            </a:prstGeom>
            <a:noFill/>
            <a:ln w="12700">
              <a:solidFill>
                <a:schemeClr val="bg1">
                  <a:lumMod val="6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7" name="포인트가 5개인 별 104"/>
            <p:cNvSpPr/>
            <p:nvPr/>
          </p:nvSpPr>
          <p:spPr>
            <a:xfrm>
              <a:off x="4427984" y="2931790"/>
              <a:ext cx="288032" cy="288032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38230480"/>
      </p:ext>
    </p:extLst>
  </p:cSld>
  <p:clrMapOvr>
    <a:masterClrMapping/>
  </p:clrMapOvr>
  <p:transition spd="med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7"/>
          <p:cNvSpPr txBox="1">
            <a:spLocks/>
          </p:cNvSpPr>
          <p:nvPr/>
        </p:nvSpPr>
        <p:spPr>
          <a:xfrm>
            <a:off x="281997" y="98326"/>
            <a:ext cx="4181266" cy="457200"/>
          </a:xfrm>
          <a:prstGeom prst="rect">
            <a:avLst/>
          </a:prstGeom>
        </p:spPr>
        <p:txBody>
          <a:bodyPr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spc="0" dirty="0">
                <a:solidFill>
                  <a:schemeClr val="accent5">
                    <a:lumMod val="7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C</a:t>
            </a:r>
            <a:r>
              <a:rPr lang="en-US" sz="2800" spc="0" dirty="0">
                <a:solidFill>
                  <a:schemeClr val="bg1">
                    <a:lumMod val="6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hapter 1</a:t>
            </a:r>
          </a:p>
        </p:txBody>
      </p:sp>
      <p:sp>
        <p:nvSpPr>
          <p:cNvPr id="83" name="Text Placeholder 27"/>
          <p:cNvSpPr txBox="1">
            <a:spLocks/>
          </p:cNvSpPr>
          <p:nvPr/>
        </p:nvSpPr>
        <p:spPr>
          <a:xfrm>
            <a:off x="281997" y="514257"/>
            <a:ext cx="4181266" cy="457200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컴퓨터공학분야에서의 </a:t>
            </a:r>
            <a:r>
              <a:rPr lang="ko-KR" altLang="en-US" sz="2000" b="0" spc="0" dirty="0" err="1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생체모방기술</a:t>
            </a:r>
            <a:endParaRPr lang="en-US" sz="2000" b="0" spc="0" dirty="0">
              <a:solidFill>
                <a:schemeClr val="bg1">
                  <a:lumMod val="6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itchFamily="34" charset="0"/>
            </a:endParaRPr>
          </a:p>
        </p:txBody>
      </p:sp>
      <p:sp>
        <p:nvSpPr>
          <p:cNvPr id="86" name="Round Same Side Corner Rectangle 55"/>
          <p:cNvSpPr/>
          <p:nvPr/>
        </p:nvSpPr>
        <p:spPr>
          <a:xfrm rot="10800000" flipH="1">
            <a:off x="395536" y="1261388"/>
            <a:ext cx="72000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88" name="Text Placeholder 27"/>
          <p:cNvSpPr txBox="1">
            <a:spLocks/>
          </p:cNvSpPr>
          <p:nvPr/>
        </p:nvSpPr>
        <p:spPr>
          <a:xfrm>
            <a:off x="467537" y="1131590"/>
            <a:ext cx="8208920" cy="3384376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마이클 </a:t>
            </a:r>
            <a:r>
              <a:rPr lang="ko-KR" alt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콘래드가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말하기를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"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탄소와 실리콘 사이에는 모래 위에 그은 선처럼 분명한 차이가 있다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"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라고 하였다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말은 사람의 뇌와 컴퓨터 사이에 많은 차이가 있다는 사실을 시사한다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</a:p>
          <a:p>
            <a:pPr algn="l"/>
            <a:r>
              <a:rPr lang="ko-KR" altLang="en-US" sz="20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뇌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는 패턴인식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동시처리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학습이 가능하고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정보가 입력만 되면 </a:t>
            </a:r>
            <a:r>
              <a:rPr lang="ko-KR" altLang="en-US" sz="20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다른 프로그래밍 과정 필요 없이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물질을 통해 저절로 정보를 처리하며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신경세포의 네트워크를 이용하여 대량으로 병렬계산을 한다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하지만 이에 반해 </a:t>
            </a:r>
            <a:r>
              <a:rPr lang="ko-KR" altLang="en-US" sz="2000" u="sng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구조적으로 프로그래밍 되는 컴퓨터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는 근본적으로 진화나 적응이 불가능하여 그 기능이 뇌에 비해 현저히 떨어진다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</a:p>
          <a:p>
            <a:pPr algn="l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그러므로 </a:t>
            </a:r>
            <a:r>
              <a:rPr lang="ko-KR" altLang="en-US" sz="200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컴퓨터의 기능과 융통성을 증진시키기 위해서는 생물로부터의 모방이 필요하다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56600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8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7"/>
          <p:cNvSpPr txBox="1">
            <a:spLocks/>
          </p:cNvSpPr>
          <p:nvPr/>
        </p:nvSpPr>
        <p:spPr>
          <a:xfrm>
            <a:off x="281997" y="98326"/>
            <a:ext cx="4181266" cy="457200"/>
          </a:xfrm>
          <a:prstGeom prst="rect">
            <a:avLst/>
          </a:prstGeom>
        </p:spPr>
        <p:txBody>
          <a:bodyPr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spc="0" dirty="0">
                <a:solidFill>
                  <a:schemeClr val="accent5">
                    <a:lumMod val="7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C</a:t>
            </a:r>
            <a:r>
              <a:rPr lang="en-US" sz="2800" spc="0" dirty="0">
                <a:solidFill>
                  <a:schemeClr val="bg1">
                    <a:lumMod val="6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hapter 2</a:t>
            </a:r>
          </a:p>
        </p:txBody>
      </p:sp>
      <p:sp>
        <p:nvSpPr>
          <p:cNvPr id="83" name="Text Placeholder 27"/>
          <p:cNvSpPr txBox="1">
            <a:spLocks/>
          </p:cNvSpPr>
          <p:nvPr/>
        </p:nvSpPr>
        <p:spPr>
          <a:xfrm>
            <a:off x="281997" y="514257"/>
            <a:ext cx="4181266" cy="457200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b="0" spc="0" dirty="0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로봇의 정의</a:t>
            </a:r>
            <a:endParaRPr lang="en-US" sz="2000" b="0" spc="0" dirty="0">
              <a:solidFill>
                <a:schemeClr val="bg1">
                  <a:lumMod val="6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itchFamily="34" charset="0"/>
            </a:endParaRPr>
          </a:p>
        </p:txBody>
      </p:sp>
      <p:sp>
        <p:nvSpPr>
          <p:cNvPr id="16" name="Round Same Side Corner Rectangle 55"/>
          <p:cNvSpPr/>
          <p:nvPr/>
        </p:nvSpPr>
        <p:spPr>
          <a:xfrm rot="10800000" flipH="1">
            <a:off x="3023828" y="1951093"/>
            <a:ext cx="72000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17" name="Text Placeholder 27"/>
          <p:cNvSpPr txBox="1">
            <a:spLocks/>
          </p:cNvSpPr>
          <p:nvPr/>
        </p:nvSpPr>
        <p:spPr>
          <a:xfrm>
            <a:off x="3095828" y="1951093"/>
            <a:ext cx="6120680" cy="1288240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로봇은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'</a:t>
            </a:r>
            <a:r>
              <a:rPr lang="ko-KR" altLang="en-US" sz="200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강제 노동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'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을 뜻하는 체코어 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'</a:t>
            </a:r>
            <a:r>
              <a:rPr lang="en-US" altLang="ko-KR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robota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'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에서 유래했다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</a:p>
          <a:p>
            <a:pPr algn="l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원래는 사람을 본뜬 인형에 기계 장치를 함으로써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</a:p>
          <a:p>
            <a:pPr algn="l"/>
            <a:r>
              <a:rPr lang="ko-KR" altLang="en-US" sz="2000" dirty="0">
                <a:solidFill>
                  <a:schemeClr val="accent1">
                    <a:lumMod val="75000"/>
                  </a:schemeClr>
                </a:solidFill>
                <a:latin typeface="나눔고딕" pitchFamily="50" charset="-127"/>
                <a:ea typeface="나눔고딕" pitchFamily="50" charset="-127"/>
              </a:rPr>
              <a:t>사람과 유사한 동작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을 할 수 있도록 만든 자동 인형을 </a:t>
            </a:r>
            <a:endParaRPr lang="en-US" altLang="ko-KR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로봇이라고 불렀다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</a:t>
            </a:r>
            <a:endParaRPr lang="ko-KR" altLang="en-US" sz="2000" dirty="0">
              <a:solidFill>
                <a:schemeClr val="tx1">
                  <a:lumMod val="50000"/>
                  <a:lumOff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203598"/>
            <a:ext cx="2405144" cy="3363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9609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7"/>
          <p:cNvSpPr txBox="1">
            <a:spLocks/>
          </p:cNvSpPr>
          <p:nvPr/>
        </p:nvSpPr>
        <p:spPr>
          <a:xfrm>
            <a:off x="281997" y="98326"/>
            <a:ext cx="4181266" cy="457200"/>
          </a:xfrm>
          <a:prstGeom prst="rect">
            <a:avLst/>
          </a:prstGeom>
        </p:spPr>
        <p:txBody>
          <a:bodyPr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800" spc="0" dirty="0">
                <a:solidFill>
                  <a:schemeClr val="accent5">
                    <a:lumMod val="7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C</a:t>
            </a:r>
            <a:r>
              <a:rPr lang="en-US" sz="2800" spc="0" dirty="0">
                <a:solidFill>
                  <a:schemeClr val="bg1">
                    <a:lumMod val="65000"/>
                  </a:schemeClr>
                </a:solidFill>
                <a:latin typeface="Agency FB" pitchFamily="34" charset="0"/>
                <a:ea typeface="나눔고딕" pitchFamily="50" charset="-127"/>
                <a:cs typeface="Calibri" pitchFamily="34" charset="0"/>
              </a:rPr>
              <a:t>hapter 2</a:t>
            </a:r>
          </a:p>
        </p:txBody>
      </p:sp>
      <p:sp>
        <p:nvSpPr>
          <p:cNvPr id="83" name="Text Placeholder 27"/>
          <p:cNvSpPr txBox="1">
            <a:spLocks/>
          </p:cNvSpPr>
          <p:nvPr/>
        </p:nvSpPr>
        <p:spPr>
          <a:xfrm>
            <a:off x="281997" y="514257"/>
            <a:ext cx="4181266" cy="457200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b="0" spc="0" dirty="0" err="1">
                <a:solidFill>
                  <a:schemeClr val="accent5">
                    <a:lumMod val="75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Calibri" pitchFamily="34" charset="0"/>
              </a:rPr>
              <a:t>생체모방로봇</a:t>
            </a:r>
            <a:endParaRPr lang="en-US" sz="2000" b="0" spc="0" dirty="0">
              <a:solidFill>
                <a:schemeClr val="bg1">
                  <a:lumMod val="65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Calibri" pitchFamily="34" charset="0"/>
            </a:endParaRPr>
          </a:p>
        </p:txBody>
      </p:sp>
      <p:sp>
        <p:nvSpPr>
          <p:cNvPr id="86" name="Round Same Side Corner Rectangle 55"/>
          <p:cNvSpPr/>
          <p:nvPr/>
        </p:nvSpPr>
        <p:spPr>
          <a:xfrm rot="10800000" flipH="1">
            <a:off x="4841118" y="2332647"/>
            <a:ext cx="72000" cy="2520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9419" tIns="109710" rIns="219419" bIns="109710" rtlCol="0" anchor="ctr"/>
          <a:lstStyle/>
          <a:p>
            <a:endParaRPr lang="bg-BG" dirty="0">
              <a:latin typeface="Open Sans"/>
              <a:cs typeface="Open Sans"/>
            </a:endParaRPr>
          </a:p>
        </p:txBody>
      </p:sp>
      <p:sp>
        <p:nvSpPr>
          <p:cNvPr id="88" name="Text Placeholder 27"/>
          <p:cNvSpPr txBox="1">
            <a:spLocks/>
          </p:cNvSpPr>
          <p:nvPr/>
        </p:nvSpPr>
        <p:spPr>
          <a:xfrm>
            <a:off x="4913118" y="2177547"/>
            <a:ext cx="4051370" cy="1288240"/>
          </a:xfrm>
          <a:prstGeom prst="rect">
            <a:avLst/>
          </a:prstGeom>
        </p:spPr>
        <p:txBody>
          <a:bodyPr anchor="ctr"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인간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동물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곤충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새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물고기 등과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같은 생명체가 가지고 있는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우수한 특성을</a:t>
            </a:r>
            <a:r>
              <a:rPr lang="en-US" altLang="ko-KR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창조적으로 모방한 로봇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347614"/>
            <a:ext cx="4453169" cy="2968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11357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8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27"/>
          <p:cNvSpPr txBox="1">
            <a:spLocks/>
          </p:cNvSpPr>
          <p:nvPr/>
        </p:nvSpPr>
        <p:spPr>
          <a:xfrm>
            <a:off x="303261" y="162118"/>
            <a:ext cx="3032668" cy="457200"/>
          </a:xfrm>
          <a:prstGeom prst="rect">
            <a:avLst/>
          </a:prstGeom>
        </p:spPr>
        <p:txBody>
          <a:bodyPr/>
          <a:lstStyle>
            <a:lvl1pPr marL="0" indent="0" algn="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000" b="1" kern="1200" spc="-100" baseline="0">
                <a:solidFill>
                  <a:srgbClr val="5B93B4"/>
                </a:solidFill>
                <a:latin typeface="+mj-lt"/>
                <a:ea typeface="+mn-ea"/>
                <a:cs typeface="WeblySleek UI Light" panose="020B0502040204020203" pitchFamily="34" charset="0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ko-KR" altLang="en-US" sz="2000" spc="0" dirty="0" err="1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HE외계인설명서" panose="02020503020101020101" pitchFamily="18" charset="-127"/>
              </a:rPr>
              <a:t>생체모방로봇의</a:t>
            </a:r>
            <a:r>
              <a:rPr lang="ko-KR" altLang="en-US" sz="2000" spc="0" dirty="0">
                <a:solidFill>
                  <a:schemeClr val="bg1">
                    <a:lumMod val="6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THE외계인설명서" panose="02020503020101020101" pitchFamily="18" charset="-127"/>
              </a:rPr>
              <a:t> 종류</a:t>
            </a:r>
            <a:endParaRPr lang="en-US" sz="2000" spc="0" dirty="0">
              <a:solidFill>
                <a:schemeClr val="bg1">
                  <a:lumMod val="6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THE외계인설명서" panose="02020503020101020101" pitchFamily="18" charset="-127"/>
            </a:endParaRPr>
          </a:p>
        </p:txBody>
      </p:sp>
      <p:grpSp>
        <p:nvGrpSpPr>
          <p:cNvPr id="2" name="그룹 1"/>
          <p:cNvGrpSpPr/>
          <p:nvPr/>
        </p:nvGrpSpPr>
        <p:grpSpPr>
          <a:xfrm>
            <a:off x="358035" y="1666477"/>
            <a:ext cx="2336219" cy="1525563"/>
            <a:chOff x="630162" y="915566"/>
            <a:chExt cx="2336219" cy="1525563"/>
          </a:xfrm>
        </p:grpSpPr>
        <p:sp>
          <p:nvSpPr>
            <p:cNvPr id="83" name="모서리가 둥근 직사각형 82"/>
            <p:cNvSpPr/>
            <p:nvPr/>
          </p:nvSpPr>
          <p:spPr>
            <a:xfrm>
              <a:off x="944483" y="1366021"/>
              <a:ext cx="1956736" cy="1075108"/>
            </a:xfrm>
            <a:prstGeom prst="roundRect">
              <a:avLst>
                <a:gd name="adj" fmla="val 816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자유형 4"/>
            <p:cNvSpPr/>
            <p:nvPr/>
          </p:nvSpPr>
          <p:spPr>
            <a:xfrm>
              <a:off x="774178" y="1059582"/>
              <a:ext cx="429504" cy="511566"/>
            </a:xfrm>
            <a:custGeom>
              <a:avLst/>
              <a:gdLst>
                <a:gd name="connsiteX0" fmla="*/ 434392 w 508291"/>
                <a:gd name="connsiteY0" fmla="*/ 510957 h 511566"/>
                <a:gd name="connsiteX1" fmla="*/ 52 w 508291"/>
                <a:gd name="connsiteY1" fmla="*/ 23277 h 511566"/>
                <a:gd name="connsiteX2" fmla="*/ 464872 w 508291"/>
                <a:gd name="connsiteY2" fmla="*/ 122337 h 511566"/>
                <a:gd name="connsiteX3" fmla="*/ 434392 w 508291"/>
                <a:gd name="connsiteY3" fmla="*/ 510957 h 511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291" h="511566">
                  <a:moveTo>
                    <a:pt x="434392" y="510957"/>
                  </a:moveTo>
                  <a:cubicBezTo>
                    <a:pt x="356922" y="494447"/>
                    <a:pt x="-5028" y="88047"/>
                    <a:pt x="52" y="23277"/>
                  </a:cubicBezTo>
                  <a:cubicBezTo>
                    <a:pt x="5132" y="-41493"/>
                    <a:pt x="391212" y="41057"/>
                    <a:pt x="464872" y="122337"/>
                  </a:cubicBezTo>
                  <a:cubicBezTo>
                    <a:pt x="538532" y="203617"/>
                    <a:pt x="511862" y="527467"/>
                    <a:pt x="434392" y="510957"/>
                  </a:cubicBezTo>
                  <a:close/>
                </a:path>
              </a:pathLst>
            </a:custGeom>
            <a:noFill/>
            <a:ln w="9525">
              <a:solidFill>
                <a:schemeClr val="accent5">
                  <a:lumMod val="7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876700" y="1607655"/>
              <a:ext cx="208968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 spc="-150" dirty="0">
                  <a:solidFill>
                    <a:schemeClr val="accent5">
                      <a:lumMod val="75000"/>
                    </a:schemeClr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  <a:cs typeface="THE외계인설명서" panose="02020503020101020101" pitchFamily="18" charset="-127"/>
                </a:rPr>
                <a:t>곤충형</a:t>
              </a:r>
            </a:p>
          </p:txBody>
        </p:sp>
        <p:sp>
          <p:nvSpPr>
            <p:cNvPr id="86" name="타원 85"/>
            <p:cNvSpPr/>
            <p:nvPr/>
          </p:nvSpPr>
          <p:spPr>
            <a:xfrm>
              <a:off x="1088515" y="1499715"/>
              <a:ext cx="144000" cy="144000"/>
            </a:xfrm>
            <a:prstGeom prst="ellipse">
              <a:avLst/>
            </a:prstGeom>
            <a:noFill/>
            <a:ln w="12700">
              <a:solidFill>
                <a:schemeClr val="bg1">
                  <a:lumMod val="6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7" name="포인트가 5개인 별 86"/>
            <p:cNvSpPr/>
            <p:nvPr/>
          </p:nvSpPr>
          <p:spPr>
            <a:xfrm>
              <a:off x="630162" y="915566"/>
              <a:ext cx="288032" cy="288032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" name="그룹 2"/>
          <p:cNvGrpSpPr/>
          <p:nvPr/>
        </p:nvGrpSpPr>
        <p:grpSpPr>
          <a:xfrm>
            <a:off x="3159268" y="1183214"/>
            <a:ext cx="2307155" cy="1525563"/>
            <a:chOff x="3356065" y="339502"/>
            <a:chExt cx="2307155" cy="1525563"/>
          </a:xfrm>
        </p:grpSpPr>
        <p:sp>
          <p:nvSpPr>
            <p:cNvPr id="94" name="모서리가 둥근 직사각형 93"/>
            <p:cNvSpPr/>
            <p:nvPr/>
          </p:nvSpPr>
          <p:spPr>
            <a:xfrm>
              <a:off x="3670386" y="789957"/>
              <a:ext cx="1956736" cy="1075108"/>
            </a:xfrm>
            <a:prstGeom prst="roundRect">
              <a:avLst>
                <a:gd name="adj" fmla="val 816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5" name="자유형 94"/>
            <p:cNvSpPr/>
            <p:nvPr/>
          </p:nvSpPr>
          <p:spPr>
            <a:xfrm>
              <a:off x="3500081" y="483518"/>
              <a:ext cx="429504" cy="511566"/>
            </a:xfrm>
            <a:custGeom>
              <a:avLst/>
              <a:gdLst>
                <a:gd name="connsiteX0" fmla="*/ 434392 w 508291"/>
                <a:gd name="connsiteY0" fmla="*/ 510957 h 511566"/>
                <a:gd name="connsiteX1" fmla="*/ 52 w 508291"/>
                <a:gd name="connsiteY1" fmla="*/ 23277 h 511566"/>
                <a:gd name="connsiteX2" fmla="*/ 464872 w 508291"/>
                <a:gd name="connsiteY2" fmla="*/ 122337 h 511566"/>
                <a:gd name="connsiteX3" fmla="*/ 434392 w 508291"/>
                <a:gd name="connsiteY3" fmla="*/ 510957 h 511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291" h="511566">
                  <a:moveTo>
                    <a:pt x="434392" y="510957"/>
                  </a:moveTo>
                  <a:cubicBezTo>
                    <a:pt x="356922" y="494447"/>
                    <a:pt x="-5028" y="88047"/>
                    <a:pt x="52" y="23277"/>
                  </a:cubicBezTo>
                  <a:cubicBezTo>
                    <a:pt x="5132" y="-41493"/>
                    <a:pt x="391212" y="41057"/>
                    <a:pt x="464872" y="122337"/>
                  </a:cubicBezTo>
                  <a:cubicBezTo>
                    <a:pt x="538532" y="203617"/>
                    <a:pt x="511862" y="527467"/>
                    <a:pt x="434392" y="510957"/>
                  </a:cubicBezTo>
                  <a:close/>
                </a:path>
              </a:pathLst>
            </a:custGeom>
            <a:noFill/>
            <a:ln w="9525">
              <a:solidFill>
                <a:schemeClr val="accent5">
                  <a:lumMod val="7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3573539" y="1081702"/>
              <a:ext cx="208968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 spc="-150" dirty="0">
                  <a:solidFill>
                    <a:schemeClr val="accent5">
                      <a:lumMod val="75000"/>
                    </a:schemeClr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  <a:cs typeface="Calibri" pitchFamily="34" charset="0"/>
                </a:rPr>
                <a:t>동물형</a:t>
              </a:r>
            </a:p>
          </p:txBody>
        </p:sp>
        <p:sp>
          <p:nvSpPr>
            <p:cNvPr id="98" name="타원 97"/>
            <p:cNvSpPr/>
            <p:nvPr/>
          </p:nvSpPr>
          <p:spPr>
            <a:xfrm>
              <a:off x="3814418" y="923651"/>
              <a:ext cx="144000" cy="144000"/>
            </a:xfrm>
            <a:prstGeom prst="ellipse">
              <a:avLst/>
            </a:prstGeom>
            <a:noFill/>
            <a:ln w="12700">
              <a:solidFill>
                <a:schemeClr val="bg1">
                  <a:lumMod val="6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9" name="포인트가 5개인 별 98"/>
            <p:cNvSpPr/>
            <p:nvPr/>
          </p:nvSpPr>
          <p:spPr>
            <a:xfrm>
              <a:off x="3356065" y="339502"/>
              <a:ext cx="288032" cy="288032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" name="그룹 5"/>
          <p:cNvGrpSpPr/>
          <p:nvPr/>
        </p:nvGrpSpPr>
        <p:grpSpPr>
          <a:xfrm>
            <a:off x="6084996" y="1744865"/>
            <a:ext cx="2271057" cy="1525563"/>
            <a:chOff x="6319385" y="1297538"/>
            <a:chExt cx="2271057" cy="1525563"/>
          </a:xfrm>
        </p:grpSpPr>
        <p:sp>
          <p:nvSpPr>
            <p:cNvPr id="106" name="모서리가 둥근 직사각형 105"/>
            <p:cNvSpPr/>
            <p:nvPr/>
          </p:nvSpPr>
          <p:spPr>
            <a:xfrm>
              <a:off x="6633706" y="1747993"/>
              <a:ext cx="1956736" cy="1075108"/>
            </a:xfrm>
            <a:prstGeom prst="roundRect">
              <a:avLst>
                <a:gd name="adj" fmla="val 8162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7" name="자유형 106"/>
            <p:cNvSpPr/>
            <p:nvPr/>
          </p:nvSpPr>
          <p:spPr>
            <a:xfrm>
              <a:off x="6463401" y="1441554"/>
              <a:ext cx="429504" cy="511566"/>
            </a:xfrm>
            <a:custGeom>
              <a:avLst/>
              <a:gdLst>
                <a:gd name="connsiteX0" fmla="*/ 434392 w 508291"/>
                <a:gd name="connsiteY0" fmla="*/ 510957 h 511566"/>
                <a:gd name="connsiteX1" fmla="*/ 52 w 508291"/>
                <a:gd name="connsiteY1" fmla="*/ 23277 h 511566"/>
                <a:gd name="connsiteX2" fmla="*/ 464872 w 508291"/>
                <a:gd name="connsiteY2" fmla="*/ 122337 h 511566"/>
                <a:gd name="connsiteX3" fmla="*/ 434392 w 508291"/>
                <a:gd name="connsiteY3" fmla="*/ 510957 h 511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8291" h="511566">
                  <a:moveTo>
                    <a:pt x="434392" y="510957"/>
                  </a:moveTo>
                  <a:cubicBezTo>
                    <a:pt x="356922" y="494447"/>
                    <a:pt x="-5028" y="88047"/>
                    <a:pt x="52" y="23277"/>
                  </a:cubicBezTo>
                  <a:cubicBezTo>
                    <a:pt x="5132" y="-41493"/>
                    <a:pt x="391212" y="41057"/>
                    <a:pt x="464872" y="122337"/>
                  </a:cubicBezTo>
                  <a:cubicBezTo>
                    <a:pt x="538532" y="203617"/>
                    <a:pt x="511862" y="527467"/>
                    <a:pt x="434392" y="510957"/>
                  </a:cubicBezTo>
                  <a:close/>
                </a:path>
              </a:pathLst>
            </a:custGeom>
            <a:noFill/>
            <a:ln w="9525">
              <a:solidFill>
                <a:schemeClr val="accent5">
                  <a:lumMod val="7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9" name="TextBox 108"/>
            <p:cNvSpPr txBox="1"/>
            <p:nvPr/>
          </p:nvSpPr>
          <p:spPr>
            <a:xfrm>
              <a:off x="6500761" y="1999684"/>
              <a:ext cx="208968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3200" spc="-150" dirty="0">
                  <a:solidFill>
                    <a:schemeClr val="accent5">
                      <a:lumMod val="75000"/>
                    </a:schemeClr>
                  </a:solidFill>
                  <a:latin typeface="나눔손글씨 펜" panose="03040600000000000000" pitchFamily="66" charset="-127"/>
                  <a:ea typeface="나눔손글씨 펜" panose="03040600000000000000" pitchFamily="66" charset="-127"/>
                  <a:cs typeface="Calibri" pitchFamily="34" charset="0"/>
                </a:rPr>
                <a:t>인간형</a:t>
              </a:r>
            </a:p>
          </p:txBody>
        </p:sp>
        <p:sp>
          <p:nvSpPr>
            <p:cNvPr id="110" name="타원 109"/>
            <p:cNvSpPr/>
            <p:nvPr/>
          </p:nvSpPr>
          <p:spPr>
            <a:xfrm>
              <a:off x="6777738" y="1881687"/>
              <a:ext cx="144000" cy="144000"/>
            </a:xfrm>
            <a:prstGeom prst="ellipse">
              <a:avLst/>
            </a:prstGeom>
            <a:noFill/>
            <a:ln w="12700">
              <a:solidFill>
                <a:schemeClr val="bg1">
                  <a:lumMod val="65000"/>
                </a:schemeClr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1" name="포인트가 5개인 별 110"/>
            <p:cNvSpPr/>
            <p:nvPr/>
          </p:nvSpPr>
          <p:spPr>
            <a:xfrm>
              <a:off x="6319385" y="1297538"/>
              <a:ext cx="288032" cy="288032"/>
            </a:xfrm>
            <a:prstGeom prst="star5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10573026"/>
      </p:ext>
    </p:extLst>
  </p:cSld>
  <p:clrMapOvr>
    <a:masterClrMapping/>
  </p:clrMapOvr>
  <p:transition spd="med">
    <p:fade/>
  </p:transition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653</TotalTime>
  <Words>640</Words>
  <Application>Microsoft Office PowerPoint</Application>
  <PresentationFormat>화면 슬라이드 쇼(16:9)</PresentationFormat>
  <Paragraphs>96</Paragraphs>
  <Slides>20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32" baseType="lpstr">
      <vt:lpstr>Calibri</vt:lpstr>
      <vt:lpstr>Open Sans</vt:lpstr>
      <vt:lpstr>나눔바른고딕</vt:lpstr>
      <vt:lpstr>Agency FB</vt:lpstr>
      <vt:lpstr>나눔고딕 ExtraBold</vt:lpstr>
      <vt:lpstr>나눔고딕</vt:lpstr>
      <vt:lpstr>나눔손글씨 펜</vt:lpstr>
      <vt:lpstr>THE외계인설명서</vt:lpstr>
      <vt:lpstr>Arial</vt:lpstr>
      <vt:lpstr>맑은 고딕</vt:lpstr>
      <vt:lpstr>WeblySleek UI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sohee</dc:creator>
  <cp:lastModifiedBy>임소희</cp:lastModifiedBy>
  <cp:revision>55</cp:revision>
  <dcterms:created xsi:type="dcterms:W3CDTF">2016-04-14T05:41:11Z</dcterms:created>
  <dcterms:modified xsi:type="dcterms:W3CDTF">2016-11-03T08:59:22Z</dcterms:modified>
</cp:coreProperties>
</file>

<file path=docProps/thumbnail.jpeg>
</file>